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1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0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7E4B"/>
    <a:srgbClr val="B4975B"/>
    <a:srgbClr val="141414"/>
    <a:srgbClr val="2C4457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99" autoAdjust="0"/>
    <p:restoredTop sz="94660"/>
  </p:normalViewPr>
  <p:slideViewPr>
    <p:cSldViewPr snapToGrid="0">
      <p:cViewPr varScale="1">
        <p:scale>
          <a:sx n="85" d="100"/>
          <a:sy n="85" d="100"/>
        </p:scale>
        <p:origin x="216" y="-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ADE76-C3B5-47B8-BB86-6AE08FD08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662CD0-C534-45A9-8C9E-6C94859475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F8F930-9DBB-4D70-A6F2-CB9E7EE1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92934-3ED1-4692-976C-BAC77F126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0B8A6F-A139-4E62-BA9A-3F145821A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962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E69CC-F437-4A07-93EA-196E22C36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AE4E02-94A4-4C73-82C4-CC7C254152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E740DF-8229-4F91-873C-E6C95DBD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26A06-3AF9-4A3A-9681-D39111996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D007C-0AE3-434A-A33E-09AB03D25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2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D4B2A1-FCE2-424D-904D-73D0A83824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56C1B7-121F-47E2-8D05-3FFDF3F363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0C349-98D6-4D14-BD2A-041869471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8DFF7-DC77-488A-A224-8E271F5A5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0B8B4C-61CD-4E2B-BC26-4A8862CD6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36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7F2B2-BF5C-4AEF-A980-72733038F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3403C-2AD3-4A36-9439-BD24EF3612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BB21B-F7EB-431D-9E67-1E2099AAB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0DC6F-B140-4ED2-9E4E-436FE22B5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35E2F-3095-4321-87E0-8FDDA710DA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03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D696E-2BFA-4027-9257-F3D28642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42DCA4-950D-4792-912A-D0748AA487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D720C-817D-4F58-BB7A-3BE10D5E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FB62D-9707-405D-AF17-69D000DA9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DB0BB-408A-4936-AF27-965CCEE19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20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24305-D9C1-42E8-8E1D-787F7514E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A7114-A699-42E4-BB22-B75BE0205D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7F78DF-8714-41ED-9E50-847C1B8EE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EDC3C-84FB-44EF-BD51-FD8FCB792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434A74-7BB5-4DBF-8471-C340AC89D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06150B-8085-4330-B9AC-1119F4C48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73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86B39-71F1-48A1-B959-C3D0491D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DF19A0-8FDB-488A-B774-6E37E6A64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22B2A2-6705-4F67-9D61-2CD9C066A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CE492C-3819-4E72-9B85-672F993DF9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8CA928-0CFC-45EA-8D25-9BB46A9729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872779B-7895-4C35-AB95-CC76D980A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BB02E9-B44B-4D72-83D9-24B9C3793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F736E0-E97B-49AB-A213-E68643457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318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DFDD4-1E24-497D-87D9-DE1519470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CE7F2C-C3CC-4E32-9A03-80F01A7CD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DF46F-984C-4221-913F-C92EF26B7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B8E5D1-1EF7-48BC-AE05-53442F90E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26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5C6D03-A428-4A70-AFDD-78AC2FC45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EEE4F7-6716-4C4C-BB7F-5B3F80DA6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F2A649-4F55-4856-AFFC-461506191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057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08EF7-B1AD-49CF-8357-299E811F2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C27DB-65D2-4127-A28A-9CB692E692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9952A6-10E4-4E69-A402-2825F8966C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B15F41-F048-4DF0-A490-9F78E763C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1B40B7-0D2C-4877-81B3-8876FB4A6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E48FF0-DE11-4042-B1EA-98C34433D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020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B780F-B409-4BCA-BFE6-5D2D520D5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23C92A-C0E7-4AC4-9AE2-591A9C921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1AAE2-AA8C-4C19-B571-D7C62908D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1E49C3-0D1C-4868-80B0-7358AF070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279020-CAD8-4E32-8A3A-1A2E42549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3A5A82-DFBD-47E5-A909-F247F6403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567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30C881-96CB-4863-A005-D5F3EF542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312FB-8246-4AE9-8656-89065E19B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71C4-971A-4544-AD96-627F20550A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E8E2F-E668-4FB2-A1AE-9B484BE07EF1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FF28E0-DE26-4B68-9F2F-E8ED474018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C4B762-7714-48FB-BD5C-9DAD4FCC1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74135D-0670-4980-8262-286C2CE5F3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4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microsoft.com/office/2007/relationships/hdphoto" Target="../media/hdphoto16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microsoft.com/office/2007/relationships/hdphoto" Target="../media/hdphoto19.wdp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3.wdp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12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microsoft.com/office/2007/relationships/hdphoto" Target="../media/hdphoto3.wdp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8.wdp"/><Relationship Id="rId18" Type="http://schemas.openxmlformats.org/officeDocument/2006/relationships/image" Target="../media/image25.png"/><Relationship Id="rId3" Type="http://schemas.openxmlformats.org/officeDocument/2006/relationships/image" Target="../media/image17.png"/><Relationship Id="rId21" Type="http://schemas.microsoft.com/office/2007/relationships/hdphoto" Target="../media/hdphoto12.wdp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17" Type="http://schemas.microsoft.com/office/2007/relationships/hdphoto" Target="../media/hdphoto10.wdp"/><Relationship Id="rId2" Type="http://schemas.openxmlformats.org/officeDocument/2006/relationships/image" Target="../media/image16.jpeg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21.jpeg"/><Relationship Id="rId5" Type="http://schemas.openxmlformats.org/officeDocument/2006/relationships/image" Target="../media/image18.png"/><Relationship Id="rId15" Type="http://schemas.microsoft.com/office/2007/relationships/hdphoto" Target="../media/hdphoto9.wdp"/><Relationship Id="rId23" Type="http://schemas.microsoft.com/office/2007/relationships/hdphoto" Target="../media/hdphoto13.wdp"/><Relationship Id="rId10" Type="http://schemas.microsoft.com/office/2007/relationships/hdphoto" Target="../media/hdphoto7.wdp"/><Relationship Id="rId19" Type="http://schemas.microsoft.com/office/2007/relationships/hdphoto" Target="../media/hdphoto11.wdp"/><Relationship Id="rId4" Type="http://schemas.microsoft.com/office/2007/relationships/hdphoto" Target="../media/hdphoto4.wdp"/><Relationship Id="rId9" Type="http://schemas.openxmlformats.org/officeDocument/2006/relationships/image" Target="../media/image20.png"/><Relationship Id="rId14" Type="http://schemas.openxmlformats.org/officeDocument/2006/relationships/image" Target="../media/image23.png"/><Relationship Id="rId2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DE6F1D2-1118-4D93-9B2E-28550DD7D455}"/>
              </a:ext>
            </a:extLst>
          </p:cNvPr>
          <p:cNvGrpSpPr/>
          <p:nvPr/>
        </p:nvGrpSpPr>
        <p:grpSpPr>
          <a:xfrm>
            <a:off x="2501116" y="1946380"/>
            <a:ext cx="6743700" cy="2106385"/>
            <a:chOff x="3377417" y="1458338"/>
            <a:chExt cx="6743700" cy="21063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E722233-F4D7-4854-BF29-03269B50DF7C}"/>
                </a:ext>
              </a:extLst>
            </p:cNvPr>
            <p:cNvSpPr/>
            <p:nvPr/>
          </p:nvSpPr>
          <p:spPr>
            <a:xfrm>
              <a:off x="3377417" y="1458338"/>
              <a:ext cx="6743700" cy="2106385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 useBgFill="1">
          <p:nvSpPr>
            <p:cNvPr id="9" name="TextBox 8">
              <a:extLst>
                <a:ext uri="{FF2B5EF4-FFF2-40B4-BE49-F238E27FC236}">
                  <a16:creationId xmlns:a16="http://schemas.microsoft.com/office/drawing/2014/main" id="{38E6BA9D-CB55-484A-9509-FCE45572C397}"/>
                </a:ext>
              </a:extLst>
            </p:cNvPr>
            <p:cNvSpPr txBox="1"/>
            <p:nvPr/>
          </p:nvSpPr>
          <p:spPr>
            <a:xfrm>
              <a:off x="3578425" y="2155371"/>
              <a:ext cx="6341685" cy="712320"/>
            </a:xfrm>
            <a:custGeom>
              <a:avLst/>
              <a:gdLst/>
              <a:ahLst/>
              <a:cxnLst/>
              <a:rect l="l" t="t" r="r" b="b"/>
              <a:pathLst>
                <a:path w="5342125" h="600046">
                  <a:moveTo>
                    <a:pt x="2925747" y="329308"/>
                  </a:moveTo>
                  <a:lnTo>
                    <a:pt x="2925747" y="509626"/>
                  </a:lnTo>
                  <a:lnTo>
                    <a:pt x="2978614" y="509626"/>
                  </a:lnTo>
                  <a:cubicBezTo>
                    <a:pt x="2994190" y="509940"/>
                    <a:pt x="3006039" y="505747"/>
                    <a:pt x="3014163" y="497045"/>
                  </a:cubicBezTo>
                  <a:cubicBezTo>
                    <a:pt x="3022286" y="488344"/>
                    <a:pt x="3026374" y="473247"/>
                    <a:pt x="3026425" y="451756"/>
                  </a:cubicBezTo>
                  <a:lnTo>
                    <a:pt x="3026425" y="400596"/>
                  </a:lnTo>
                  <a:cubicBezTo>
                    <a:pt x="3026566" y="373776"/>
                    <a:pt x="3021884" y="355080"/>
                    <a:pt x="3012380" y="344509"/>
                  </a:cubicBezTo>
                  <a:cubicBezTo>
                    <a:pt x="3002875" y="333938"/>
                    <a:pt x="2987704" y="328871"/>
                    <a:pt x="2966866" y="329308"/>
                  </a:cubicBezTo>
                  <a:close/>
                  <a:moveTo>
                    <a:pt x="2546935" y="110642"/>
                  </a:moveTo>
                  <a:lnTo>
                    <a:pt x="2502524" y="407365"/>
                  </a:lnTo>
                  <a:lnTo>
                    <a:pt x="2591345" y="407365"/>
                  </a:lnTo>
                  <a:close/>
                  <a:moveTo>
                    <a:pt x="1746835" y="110642"/>
                  </a:moveTo>
                  <a:lnTo>
                    <a:pt x="1702424" y="407365"/>
                  </a:lnTo>
                  <a:lnTo>
                    <a:pt x="1791245" y="407365"/>
                  </a:lnTo>
                  <a:close/>
                  <a:moveTo>
                    <a:pt x="2925747" y="90421"/>
                  </a:moveTo>
                  <a:lnTo>
                    <a:pt x="2925747" y="245593"/>
                  </a:lnTo>
                  <a:lnTo>
                    <a:pt x="2961827" y="245593"/>
                  </a:lnTo>
                  <a:cubicBezTo>
                    <a:pt x="2979185" y="245942"/>
                    <a:pt x="2992715" y="241469"/>
                    <a:pt x="3002417" y="232172"/>
                  </a:cubicBezTo>
                  <a:cubicBezTo>
                    <a:pt x="3012118" y="222876"/>
                    <a:pt x="3017048" y="206660"/>
                    <a:pt x="3017205" y="183524"/>
                  </a:cubicBezTo>
                  <a:lnTo>
                    <a:pt x="3017205" y="150812"/>
                  </a:lnTo>
                  <a:cubicBezTo>
                    <a:pt x="3017293" y="129948"/>
                    <a:pt x="3013552" y="114641"/>
                    <a:pt x="3005983" y="104890"/>
                  </a:cubicBezTo>
                  <a:cubicBezTo>
                    <a:pt x="2998414" y="95139"/>
                    <a:pt x="2986492" y="90316"/>
                    <a:pt x="2970217" y="90421"/>
                  </a:cubicBezTo>
                  <a:close/>
                  <a:moveTo>
                    <a:pt x="2125647" y="90421"/>
                  </a:moveTo>
                  <a:lnTo>
                    <a:pt x="2125647" y="289179"/>
                  </a:lnTo>
                  <a:lnTo>
                    <a:pt x="2169285" y="289179"/>
                  </a:lnTo>
                  <a:cubicBezTo>
                    <a:pt x="2184023" y="289493"/>
                    <a:pt x="2195247" y="285510"/>
                    <a:pt x="2202957" y="277228"/>
                  </a:cubicBezTo>
                  <a:cubicBezTo>
                    <a:pt x="2210667" y="268947"/>
                    <a:pt x="2214548" y="254480"/>
                    <a:pt x="2214601" y="233828"/>
                  </a:cubicBezTo>
                  <a:lnTo>
                    <a:pt x="2214601" y="145770"/>
                  </a:lnTo>
                  <a:cubicBezTo>
                    <a:pt x="2214548" y="125119"/>
                    <a:pt x="2210667" y="110652"/>
                    <a:pt x="2202957" y="102371"/>
                  </a:cubicBezTo>
                  <a:cubicBezTo>
                    <a:pt x="2195247" y="94090"/>
                    <a:pt x="2184023" y="90106"/>
                    <a:pt x="2169285" y="90421"/>
                  </a:cubicBezTo>
                  <a:close/>
                  <a:moveTo>
                    <a:pt x="4700550" y="6706"/>
                  </a:moveTo>
                  <a:lnTo>
                    <a:pt x="4951904" y="6706"/>
                  </a:lnTo>
                  <a:lnTo>
                    <a:pt x="4951904" y="90421"/>
                  </a:lnTo>
                  <a:lnTo>
                    <a:pt x="4792647" y="90421"/>
                  </a:lnTo>
                  <a:lnTo>
                    <a:pt x="4792647" y="253975"/>
                  </a:lnTo>
                  <a:lnTo>
                    <a:pt x="4919215" y="253975"/>
                  </a:lnTo>
                  <a:lnTo>
                    <a:pt x="4919215" y="337690"/>
                  </a:lnTo>
                  <a:lnTo>
                    <a:pt x="4792647" y="337690"/>
                  </a:lnTo>
                  <a:lnTo>
                    <a:pt x="4792647" y="509626"/>
                  </a:lnTo>
                  <a:lnTo>
                    <a:pt x="4951904" y="509626"/>
                  </a:lnTo>
                  <a:lnTo>
                    <a:pt x="4951904" y="593341"/>
                  </a:lnTo>
                  <a:lnTo>
                    <a:pt x="4700550" y="593341"/>
                  </a:lnTo>
                  <a:close/>
                  <a:moveTo>
                    <a:pt x="4462425" y="6706"/>
                  </a:moveTo>
                  <a:lnTo>
                    <a:pt x="4554522" y="6706"/>
                  </a:lnTo>
                  <a:lnTo>
                    <a:pt x="4554522" y="593341"/>
                  </a:lnTo>
                  <a:lnTo>
                    <a:pt x="4462425" y="593341"/>
                  </a:lnTo>
                  <a:close/>
                  <a:moveTo>
                    <a:pt x="4064127" y="6706"/>
                  </a:moveTo>
                  <a:lnTo>
                    <a:pt x="4349010" y="6706"/>
                  </a:lnTo>
                  <a:lnTo>
                    <a:pt x="4349010" y="90421"/>
                  </a:lnTo>
                  <a:lnTo>
                    <a:pt x="4252617" y="90421"/>
                  </a:lnTo>
                  <a:lnTo>
                    <a:pt x="4252617" y="593341"/>
                  </a:lnTo>
                  <a:lnTo>
                    <a:pt x="4160520" y="593341"/>
                  </a:lnTo>
                  <a:lnTo>
                    <a:pt x="4160520" y="90421"/>
                  </a:lnTo>
                  <a:lnTo>
                    <a:pt x="4064127" y="90421"/>
                  </a:lnTo>
                  <a:close/>
                  <a:moveTo>
                    <a:pt x="3852824" y="6706"/>
                  </a:moveTo>
                  <a:lnTo>
                    <a:pt x="3944922" y="6706"/>
                  </a:lnTo>
                  <a:lnTo>
                    <a:pt x="3944922" y="593341"/>
                  </a:lnTo>
                  <a:lnTo>
                    <a:pt x="3852824" y="593341"/>
                  </a:lnTo>
                  <a:close/>
                  <a:moveTo>
                    <a:pt x="3490874" y="6706"/>
                  </a:moveTo>
                  <a:lnTo>
                    <a:pt x="3582972" y="6706"/>
                  </a:lnTo>
                  <a:lnTo>
                    <a:pt x="3582972" y="509626"/>
                  </a:lnTo>
                  <a:lnTo>
                    <a:pt x="3734686" y="509626"/>
                  </a:lnTo>
                  <a:lnTo>
                    <a:pt x="3734686" y="593341"/>
                  </a:lnTo>
                  <a:lnTo>
                    <a:pt x="3490874" y="593341"/>
                  </a:lnTo>
                  <a:close/>
                  <a:moveTo>
                    <a:pt x="3252750" y="6706"/>
                  </a:moveTo>
                  <a:lnTo>
                    <a:pt x="3344847" y="6706"/>
                  </a:lnTo>
                  <a:lnTo>
                    <a:pt x="3344847" y="593341"/>
                  </a:lnTo>
                  <a:lnTo>
                    <a:pt x="3252750" y="593341"/>
                  </a:lnTo>
                  <a:close/>
                  <a:moveTo>
                    <a:pt x="2484090" y="6706"/>
                  </a:moveTo>
                  <a:lnTo>
                    <a:pt x="2618997" y="6706"/>
                  </a:lnTo>
                  <a:lnTo>
                    <a:pt x="2712844" y="593341"/>
                  </a:lnTo>
                  <a:lnTo>
                    <a:pt x="2619835" y="593341"/>
                  </a:lnTo>
                  <a:lnTo>
                    <a:pt x="2603914" y="486889"/>
                  </a:lnTo>
                  <a:lnTo>
                    <a:pt x="2490793" y="486889"/>
                  </a:lnTo>
                  <a:lnTo>
                    <a:pt x="2474873" y="593341"/>
                  </a:lnTo>
                  <a:lnTo>
                    <a:pt x="2390242" y="593341"/>
                  </a:lnTo>
                  <a:close/>
                  <a:moveTo>
                    <a:pt x="2033550" y="6706"/>
                  </a:moveTo>
                  <a:lnTo>
                    <a:pt x="2169285" y="6706"/>
                  </a:lnTo>
                  <a:cubicBezTo>
                    <a:pt x="2215349" y="6878"/>
                    <a:pt x="2249776" y="19300"/>
                    <a:pt x="2272567" y="43972"/>
                  </a:cubicBezTo>
                  <a:cubicBezTo>
                    <a:pt x="2295358" y="68645"/>
                    <a:pt x="2306735" y="104534"/>
                    <a:pt x="2306698" y="151641"/>
                  </a:cubicBezTo>
                  <a:lnTo>
                    <a:pt x="2306698" y="227958"/>
                  </a:lnTo>
                  <a:cubicBezTo>
                    <a:pt x="2306735" y="275065"/>
                    <a:pt x="2295358" y="310955"/>
                    <a:pt x="2272567" y="335627"/>
                  </a:cubicBezTo>
                  <a:cubicBezTo>
                    <a:pt x="2249776" y="360300"/>
                    <a:pt x="2215349" y="372722"/>
                    <a:pt x="2169285" y="372894"/>
                  </a:cubicBezTo>
                  <a:lnTo>
                    <a:pt x="2125647" y="372894"/>
                  </a:lnTo>
                  <a:lnTo>
                    <a:pt x="2125647" y="593341"/>
                  </a:lnTo>
                  <a:lnTo>
                    <a:pt x="2033550" y="593341"/>
                  </a:lnTo>
                  <a:close/>
                  <a:moveTo>
                    <a:pt x="1683990" y="6706"/>
                  </a:moveTo>
                  <a:lnTo>
                    <a:pt x="1818897" y="6706"/>
                  </a:lnTo>
                  <a:lnTo>
                    <a:pt x="1912744" y="593341"/>
                  </a:lnTo>
                  <a:lnTo>
                    <a:pt x="1819735" y="593341"/>
                  </a:lnTo>
                  <a:lnTo>
                    <a:pt x="1803814" y="486889"/>
                  </a:lnTo>
                  <a:lnTo>
                    <a:pt x="1690694" y="486889"/>
                  </a:lnTo>
                  <a:lnTo>
                    <a:pt x="1674773" y="593341"/>
                  </a:lnTo>
                  <a:lnTo>
                    <a:pt x="1590142" y="593341"/>
                  </a:lnTo>
                  <a:close/>
                  <a:moveTo>
                    <a:pt x="776250" y="6706"/>
                  </a:moveTo>
                  <a:lnTo>
                    <a:pt x="868347" y="6706"/>
                  </a:lnTo>
                  <a:lnTo>
                    <a:pt x="868347" y="593341"/>
                  </a:lnTo>
                  <a:lnTo>
                    <a:pt x="776250" y="593341"/>
                  </a:lnTo>
                  <a:close/>
                  <a:moveTo>
                    <a:pt x="377952" y="6706"/>
                  </a:moveTo>
                  <a:lnTo>
                    <a:pt x="662836" y="6706"/>
                  </a:lnTo>
                  <a:lnTo>
                    <a:pt x="662836" y="90421"/>
                  </a:lnTo>
                  <a:lnTo>
                    <a:pt x="566443" y="90421"/>
                  </a:lnTo>
                  <a:lnTo>
                    <a:pt x="566443" y="593341"/>
                  </a:lnTo>
                  <a:lnTo>
                    <a:pt x="474345" y="593341"/>
                  </a:lnTo>
                  <a:lnTo>
                    <a:pt x="474345" y="90421"/>
                  </a:lnTo>
                  <a:lnTo>
                    <a:pt x="377952" y="90421"/>
                  </a:lnTo>
                  <a:close/>
                  <a:moveTo>
                    <a:pt x="2833597" y="6653"/>
                  </a:moveTo>
                  <a:lnTo>
                    <a:pt x="2972738" y="6653"/>
                  </a:lnTo>
                  <a:lnTo>
                    <a:pt x="2972735" y="6706"/>
                  </a:lnTo>
                  <a:cubicBezTo>
                    <a:pt x="3020235" y="6669"/>
                    <a:pt x="3054945" y="17835"/>
                    <a:pt x="3076866" y="40204"/>
                  </a:cubicBezTo>
                  <a:cubicBezTo>
                    <a:pt x="3098786" y="62573"/>
                    <a:pt x="3109605" y="96367"/>
                    <a:pt x="3109324" y="141586"/>
                  </a:cubicBezTo>
                  <a:lnTo>
                    <a:pt x="3109324" y="162555"/>
                  </a:lnTo>
                  <a:cubicBezTo>
                    <a:pt x="3109411" y="192698"/>
                    <a:pt x="3104631" y="217539"/>
                    <a:pt x="3094984" y="237080"/>
                  </a:cubicBezTo>
                  <a:cubicBezTo>
                    <a:pt x="3085337" y="256621"/>
                    <a:pt x="3070298" y="271179"/>
                    <a:pt x="3049868" y="280753"/>
                  </a:cubicBezTo>
                  <a:cubicBezTo>
                    <a:pt x="3074341" y="290536"/>
                    <a:pt x="3091960" y="306137"/>
                    <a:pt x="3102725" y="327557"/>
                  </a:cubicBezTo>
                  <a:cubicBezTo>
                    <a:pt x="3113490" y="348977"/>
                    <a:pt x="3118759" y="375280"/>
                    <a:pt x="3118533" y="406467"/>
                  </a:cubicBezTo>
                  <a:lnTo>
                    <a:pt x="3118533" y="454272"/>
                  </a:lnTo>
                  <a:cubicBezTo>
                    <a:pt x="3118465" y="499666"/>
                    <a:pt x="3106667" y="534160"/>
                    <a:pt x="3083142" y="557756"/>
                  </a:cubicBezTo>
                  <a:cubicBezTo>
                    <a:pt x="3059616" y="581352"/>
                    <a:pt x="3024771" y="593231"/>
                    <a:pt x="2978606" y="593393"/>
                  </a:cubicBezTo>
                  <a:lnTo>
                    <a:pt x="2833597" y="593393"/>
                  </a:lnTo>
                  <a:close/>
                  <a:moveTo>
                    <a:pt x="5205550" y="0"/>
                  </a:moveTo>
                  <a:cubicBezTo>
                    <a:pt x="5250444" y="277"/>
                    <a:pt x="5284279" y="13117"/>
                    <a:pt x="5307053" y="38521"/>
                  </a:cubicBezTo>
                  <a:cubicBezTo>
                    <a:pt x="5329826" y="63924"/>
                    <a:pt x="5341238" y="100228"/>
                    <a:pt x="5341288" y="147433"/>
                  </a:cubicBezTo>
                  <a:lnTo>
                    <a:pt x="5341288" y="165878"/>
                  </a:lnTo>
                  <a:lnTo>
                    <a:pt x="5254214" y="165878"/>
                  </a:lnTo>
                  <a:lnTo>
                    <a:pt x="5254214" y="141565"/>
                  </a:lnTo>
                  <a:cubicBezTo>
                    <a:pt x="5254127" y="120814"/>
                    <a:pt x="5250108" y="105932"/>
                    <a:pt x="5242156" y="96920"/>
                  </a:cubicBezTo>
                  <a:cubicBezTo>
                    <a:pt x="5234204" y="87907"/>
                    <a:pt x="5222843" y="83506"/>
                    <a:pt x="5208072" y="83715"/>
                  </a:cubicBezTo>
                  <a:cubicBezTo>
                    <a:pt x="5193300" y="83506"/>
                    <a:pt x="5181936" y="87907"/>
                    <a:pt x="5173982" y="96920"/>
                  </a:cubicBezTo>
                  <a:cubicBezTo>
                    <a:pt x="5166028" y="105932"/>
                    <a:pt x="5162008" y="120814"/>
                    <a:pt x="5161920" y="141565"/>
                  </a:cubicBezTo>
                  <a:cubicBezTo>
                    <a:pt x="5162858" y="171114"/>
                    <a:pt x="5172245" y="196432"/>
                    <a:pt x="5190078" y="217519"/>
                  </a:cubicBezTo>
                  <a:cubicBezTo>
                    <a:pt x="5207910" y="238605"/>
                    <a:pt x="5228558" y="259260"/>
                    <a:pt x="5252022" y="279482"/>
                  </a:cubicBezTo>
                  <a:cubicBezTo>
                    <a:pt x="5275486" y="299704"/>
                    <a:pt x="5296136" y="323293"/>
                    <a:pt x="5313968" y="350249"/>
                  </a:cubicBezTo>
                  <a:cubicBezTo>
                    <a:pt x="5331800" y="377204"/>
                    <a:pt x="5341187" y="411326"/>
                    <a:pt x="5342125" y="452613"/>
                  </a:cubicBezTo>
                  <a:cubicBezTo>
                    <a:pt x="5342058" y="499817"/>
                    <a:pt x="5330471" y="536122"/>
                    <a:pt x="5307366" y="561525"/>
                  </a:cubicBezTo>
                  <a:cubicBezTo>
                    <a:pt x="5284261" y="586929"/>
                    <a:pt x="5250043" y="599769"/>
                    <a:pt x="5204711" y="600046"/>
                  </a:cubicBezTo>
                  <a:cubicBezTo>
                    <a:pt x="5159382" y="599769"/>
                    <a:pt x="5125165" y="586929"/>
                    <a:pt x="5102060" y="561525"/>
                  </a:cubicBezTo>
                  <a:cubicBezTo>
                    <a:pt x="5078954" y="536122"/>
                    <a:pt x="5067368" y="499817"/>
                    <a:pt x="5067300" y="452613"/>
                  </a:cubicBezTo>
                  <a:lnTo>
                    <a:pt x="5067300" y="416561"/>
                  </a:lnTo>
                  <a:lnTo>
                    <a:pt x="5154378" y="416561"/>
                  </a:lnTo>
                  <a:lnTo>
                    <a:pt x="5154378" y="458481"/>
                  </a:lnTo>
                  <a:cubicBezTo>
                    <a:pt x="5154534" y="479198"/>
                    <a:pt x="5158832" y="493938"/>
                    <a:pt x="5167272" y="502701"/>
                  </a:cubicBezTo>
                  <a:cubicBezTo>
                    <a:pt x="5175712" y="511464"/>
                    <a:pt x="5187353" y="515710"/>
                    <a:pt x="5202198" y="515441"/>
                  </a:cubicBezTo>
                  <a:cubicBezTo>
                    <a:pt x="5217024" y="515685"/>
                    <a:pt x="5228654" y="511424"/>
                    <a:pt x="5237088" y="502658"/>
                  </a:cubicBezTo>
                  <a:cubicBezTo>
                    <a:pt x="5245522" y="493892"/>
                    <a:pt x="5249818" y="479154"/>
                    <a:pt x="5249976" y="458443"/>
                  </a:cubicBezTo>
                  <a:cubicBezTo>
                    <a:pt x="5249037" y="428901"/>
                    <a:pt x="5239650" y="403589"/>
                    <a:pt x="5221818" y="382507"/>
                  </a:cubicBezTo>
                  <a:cubicBezTo>
                    <a:pt x="5203984" y="361426"/>
                    <a:pt x="5183334" y="340776"/>
                    <a:pt x="5159869" y="320559"/>
                  </a:cubicBezTo>
                  <a:cubicBezTo>
                    <a:pt x="5136404" y="300342"/>
                    <a:pt x="5115754" y="276759"/>
                    <a:pt x="5097921" y="249810"/>
                  </a:cubicBezTo>
                  <a:cubicBezTo>
                    <a:pt x="5080087" y="222861"/>
                    <a:pt x="5070701" y="188748"/>
                    <a:pt x="5069762" y="147471"/>
                  </a:cubicBezTo>
                  <a:lnTo>
                    <a:pt x="5069815" y="147433"/>
                  </a:lnTo>
                  <a:cubicBezTo>
                    <a:pt x="5069865" y="100228"/>
                    <a:pt x="5081276" y="63924"/>
                    <a:pt x="5104050" y="38521"/>
                  </a:cubicBezTo>
                  <a:cubicBezTo>
                    <a:pt x="5126824" y="13117"/>
                    <a:pt x="5160656" y="277"/>
                    <a:pt x="5205550" y="0"/>
                  </a:cubicBezTo>
                  <a:close/>
                  <a:moveTo>
                    <a:pt x="1344266" y="0"/>
                  </a:moveTo>
                  <a:cubicBezTo>
                    <a:pt x="1389599" y="277"/>
                    <a:pt x="1423818" y="13117"/>
                    <a:pt x="1446923" y="38521"/>
                  </a:cubicBezTo>
                  <a:cubicBezTo>
                    <a:pt x="1470027" y="63924"/>
                    <a:pt x="1481613" y="100228"/>
                    <a:pt x="1481681" y="147433"/>
                  </a:cubicBezTo>
                  <a:lnTo>
                    <a:pt x="1481681" y="204445"/>
                  </a:lnTo>
                  <a:lnTo>
                    <a:pt x="1394613" y="204445"/>
                  </a:lnTo>
                  <a:lnTo>
                    <a:pt x="1394613" y="141565"/>
                  </a:lnTo>
                  <a:cubicBezTo>
                    <a:pt x="1394455" y="120814"/>
                    <a:pt x="1390155" y="105932"/>
                    <a:pt x="1381711" y="96920"/>
                  </a:cubicBezTo>
                  <a:cubicBezTo>
                    <a:pt x="1373268" y="87907"/>
                    <a:pt x="1361625" y="83506"/>
                    <a:pt x="1346783" y="83715"/>
                  </a:cubicBezTo>
                  <a:cubicBezTo>
                    <a:pt x="1331941" y="83506"/>
                    <a:pt x="1320298" y="87907"/>
                    <a:pt x="1311855" y="96920"/>
                  </a:cubicBezTo>
                  <a:cubicBezTo>
                    <a:pt x="1303411" y="105932"/>
                    <a:pt x="1299110" y="120814"/>
                    <a:pt x="1298953" y="141565"/>
                  </a:cubicBezTo>
                  <a:lnTo>
                    <a:pt x="1298953" y="458481"/>
                  </a:lnTo>
                  <a:cubicBezTo>
                    <a:pt x="1299110" y="479197"/>
                    <a:pt x="1303411" y="493939"/>
                    <a:pt x="1311855" y="502707"/>
                  </a:cubicBezTo>
                  <a:cubicBezTo>
                    <a:pt x="1320298" y="511476"/>
                    <a:pt x="1331941" y="515737"/>
                    <a:pt x="1346783" y="515493"/>
                  </a:cubicBezTo>
                  <a:cubicBezTo>
                    <a:pt x="1361625" y="515737"/>
                    <a:pt x="1373268" y="511476"/>
                    <a:pt x="1381711" y="502707"/>
                  </a:cubicBezTo>
                  <a:cubicBezTo>
                    <a:pt x="1390155" y="493939"/>
                    <a:pt x="1394455" y="479197"/>
                    <a:pt x="1394613" y="458481"/>
                  </a:cubicBezTo>
                  <a:lnTo>
                    <a:pt x="1394613" y="374641"/>
                  </a:lnTo>
                  <a:lnTo>
                    <a:pt x="1481681" y="374641"/>
                  </a:lnTo>
                  <a:lnTo>
                    <a:pt x="1481681" y="452613"/>
                  </a:lnTo>
                  <a:cubicBezTo>
                    <a:pt x="1481613" y="499817"/>
                    <a:pt x="1470027" y="536122"/>
                    <a:pt x="1446923" y="561525"/>
                  </a:cubicBezTo>
                  <a:cubicBezTo>
                    <a:pt x="1423818" y="586929"/>
                    <a:pt x="1389599" y="599769"/>
                    <a:pt x="1344266" y="600046"/>
                  </a:cubicBezTo>
                  <a:cubicBezTo>
                    <a:pt x="1298936" y="599769"/>
                    <a:pt x="1264719" y="586929"/>
                    <a:pt x="1241614" y="561525"/>
                  </a:cubicBezTo>
                  <a:cubicBezTo>
                    <a:pt x="1218509" y="536122"/>
                    <a:pt x="1206923" y="499817"/>
                    <a:pt x="1206856" y="452613"/>
                  </a:cubicBezTo>
                  <a:lnTo>
                    <a:pt x="1206856" y="147433"/>
                  </a:lnTo>
                  <a:cubicBezTo>
                    <a:pt x="1206923" y="100228"/>
                    <a:pt x="1218509" y="63924"/>
                    <a:pt x="1241614" y="38521"/>
                  </a:cubicBezTo>
                  <a:cubicBezTo>
                    <a:pt x="1264719" y="13117"/>
                    <a:pt x="1298936" y="277"/>
                    <a:pt x="1344266" y="0"/>
                  </a:cubicBezTo>
                  <a:close/>
                  <a:moveTo>
                    <a:pt x="138250" y="0"/>
                  </a:moveTo>
                  <a:cubicBezTo>
                    <a:pt x="183145" y="277"/>
                    <a:pt x="216979" y="13117"/>
                    <a:pt x="239753" y="38521"/>
                  </a:cubicBezTo>
                  <a:cubicBezTo>
                    <a:pt x="262526" y="63924"/>
                    <a:pt x="273938" y="100228"/>
                    <a:pt x="273988" y="147433"/>
                  </a:cubicBezTo>
                  <a:lnTo>
                    <a:pt x="273988" y="165878"/>
                  </a:lnTo>
                  <a:lnTo>
                    <a:pt x="186914" y="165878"/>
                  </a:lnTo>
                  <a:lnTo>
                    <a:pt x="186914" y="141565"/>
                  </a:lnTo>
                  <a:cubicBezTo>
                    <a:pt x="186827" y="120814"/>
                    <a:pt x="182808" y="105932"/>
                    <a:pt x="174856" y="96920"/>
                  </a:cubicBezTo>
                  <a:cubicBezTo>
                    <a:pt x="166904" y="87907"/>
                    <a:pt x="155543" y="83506"/>
                    <a:pt x="140772" y="83715"/>
                  </a:cubicBezTo>
                  <a:cubicBezTo>
                    <a:pt x="126000" y="83506"/>
                    <a:pt x="114637" y="87907"/>
                    <a:pt x="106683" y="96920"/>
                  </a:cubicBezTo>
                  <a:cubicBezTo>
                    <a:pt x="98729" y="105932"/>
                    <a:pt x="94708" y="120814"/>
                    <a:pt x="94620" y="141565"/>
                  </a:cubicBezTo>
                  <a:cubicBezTo>
                    <a:pt x="95559" y="171114"/>
                    <a:pt x="104945" y="196432"/>
                    <a:pt x="122777" y="217519"/>
                  </a:cubicBezTo>
                  <a:cubicBezTo>
                    <a:pt x="140610" y="238605"/>
                    <a:pt x="161259" y="259260"/>
                    <a:pt x="184723" y="279482"/>
                  </a:cubicBezTo>
                  <a:cubicBezTo>
                    <a:pt x="208187" y="299704"/>
                    <a:pt x="228835" y="323293"/>
                    <a:pt x="246668" y="350249"/>
                  </a:cubicBezTo>
                  <a:cubicBezTo>
                    <a:pt x="264501" y="377204"/>
                    <a:pt x="273887" y="411326"/>
                    <a:pt x="274825" y="452613"/>
                  </a:cubicBezTo>
                  <a:cubicBezTo>
                    <a:pt x="274758" y="499817"/>
                    <a:pt x="263171" y="536122"/>
                    <a:pt x="240066" y="561525"/>
                  </a:cubicBezTo>
                  <a:cubicBezTo>
                    <a:pt x="216961" y="586929"/>
                    <a:pt x="182743" y="599769"/>
                    <a:pt x="137411" y="600046"/>
                  </a:cubicBezTo>
                  <a:cubicBezTo>
                    <a:pt x="92082" y="599769"/>
                    <a:pt x="57865" y="586929"/>
                    <a:pt x="34760" y="561525"/>
                  </a:cubicBezTo>
                  <a:cubicBezTo>
                    <a:pt x="11655" y="536122"/>
                    <a:pt x="68" y="499817"/>
                    <a:pt x="0" y="452613"/>
                  </a:cubicBezTo>
                  <a:lnTo>
                    <a:pt x="0" y="416561"/>
                  </a:lnTo>
                  <a:lnTo>
                    <a:pt x="87077" y="416561"/>
                  </a:lnTo>
                  <a:lnTo>
                    <a:pt x="87077" y="458481"/>
                  </a:lnTo>
                  <a:cubicBezTo>
                    <a:pt x="87234" y="479198"/>
                    <a:pt x="91532" y="493938"/>
                    <a:pt x="99972" y="502701"/>
                  </a:cubicBezTo>
                  <a:cubicBezTo>
                    <a:pt x="108411" y="511464"/>
                    <a:pt x="120053" y="515710"/>
                    <a:pt x="134898" y="515441"/>
                  </a:cubicBezTo>
                  <a:cubicBezTo>
                    <a:pt x="149724" y="515685"/>
                    <a:pt x="161354" y="511424"/>
                    <a:pt x="169788" y="502658"/>
                  </a:cubicBezTo>
                  <a:cubicBezTo>
                    <a:pt x="178222" y="493892"/>
                    <a:pt x="182518" y="479154"/>
                    <a:pt x="182676" y="458443"/>
                  </a:cubicBezTo>
                  <a:cubicBezTo>
                    <a:pt x="181737" y="428901"/>
                    <a:pt x="172351" y="403589"/>
                    <a:pt x="154517" y="382507"/>
                  </a:cubicBezTo>
                  <a:cubicBezTo>
                    <a:pt x="136684" y="361426"/>
                    <a:pt x="116034" y="340776"/>
                    <a:pt x="92569" y="320559"/>
                  </a:cubicBezTo>
                  <a:cubicBezTo>
                    <a:pt x="69104" y="300342"/>
                    <a:pt x="48454" y="276759"/>
                    <a:pt x="30621" y="249810"/>
                  </a:cubicBezTo>
                  <a:cubicBezTo>
                    <a:pt x="12787" y="222861"/>
                    <a:pt x="3401" y="188748"/>
                    <a:pt x="2462" y="147471"/>
                  </a:cubicBezTo>
                  <a:lnTo>
                    <a:pt x="2515" y="147433"/>
                  </a:lnTo>
                  <a:cubicBezTo>
                    <a:pt x="2565" y="100228"/>
                    <a:pt x="13977" y="63924"/>
                    <a:pt x="36750" y="38521"/>
                  </a:cubicBezTo>
                  <a:cubicBezTo>
                    <a:pt x="59523" y="13117"/>
                    <a:pt x="93357" y="277"/>
                    <a:pt x="138250" y="0"/>
                  </a:cubicBezTo>
                  <a:close/>
                </a:path>
              </a:pathLst>
            </a:custGeom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6600" spc="600">
                <a:latin typeface="+mj-lt"/>
              </a:endParaRPr>
            </a:p>
          </p:txBody>
        </p:sp>
      </p:grpSp>
      <p:sp>
        <p:nvSpPr>
          <p:cNvPr id="12" name="L-Shape 11">
            <a:extLst>
              <a:ext uri="{FF2B5EF4-FFF2-40B4-BE49-F238E27FC236}">
                <a16:creationId xmlns:a16="http://schemas.microsoft.com/office/drawing/2014/main" id="{9AA041F2-66F5-4CAC-A1BC-518A8A51B19C}"/>
              </a:ext>
            </a:extLst>
          </p:cNvPr>
          <p:cNvSpPr/>
          <p:nvPr/>
        </p:nvSpPr>
        <p:spPr>
          <a:xfrm rot="10800000">
            <a:off x="5328556" y="1590216"/>
            <a:ext cx="4335490" cy="1941079"/>
          </a:xfrm>
          <a:prstGeom prst="corner">
            <a:avLst>
              <a:gd name="adj1" fmla="val 8120"/>
              <a:gd name="adj2" fmla="val 720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4329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4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6D8D9-B7FA-4921-B6BC-18BEE85C8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STI Network </a:t>
            </a:r>
            <a:br>
              <a:rPr lang="en-US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DC Service Areas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9F5737C-0E34-4472-B77C-89405ECA0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0796" y="1824374"/>
            <a:ext cx="7627508" cy="466850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rame 2">
            <a:extLst>
              <a:ext uri="{FF2B5EF4-FFF2-40B4-BE49-F238E27FC236}">
                <a16:creationId xmlns:a16="http://schemas.microsoft.com/office/drawing/2014/main" id="{DDD07714-5721-4B11-8459-E277EBE7BA58}"/>
              </a:ext>
            </a:extLst>
          </p:cNvPr>
          <p:cNvSpPr/>
          <p:nvPr/>
        </p:nvSpPr>
        <p:spPr>
          <a:xfrm>
            <a:off x="133350" y="107156"/>
            <a:ext cx="11925300" cy="6643688"/>
          </a:xfrm>
          <a:prstGeom prst="frame">
            <a:avLst>
              <a:gd name="adj1" fmla="val 78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483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35E4-53F2-4423-9E91-0F3867AF7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STI Direct Fleets</a:t>
            </a:r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F77DBA25-78D1-43A9-8535-930E87766BBD}"/>
              </a:ext>
            </a:extLst>
          </p:cNvPr>
          <p:cNvSpPr/>
          <p:nvPr/>
        </p:nvSpPr>
        <p:spPr>
          <a:xfrm rot="16200000">
            <a:off x="1078323" y="2974586"/>
            <a:ext cx="3930552" cy="2477180"/>
          </a:xfrm>
          <a:prstGeom prst="corner">
            <a:avLst>
              <a:gd name="adj1" fmla="val 8400"/>
              <a:gd name="adj2" fmla="val 898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BFDC3D3-9C92-4099-856F-9266EDD957C5}"/>
              </a:ext>
            </a:extLst>
          </p:cNvPr>
          <p:cNvGrpSpPr/>
          <p:nvPr/>
        </p:nvGrpSpPr>
        <p:grpSpPr>
          <a:xfrm>
            <a:off x="4812747" y="2545998"/>
            <a:ext cx="287210" cy="287210"/>
            <a:chOff x="8017329" y="898071"/>
            <a:chExt cx="457200" cy="4572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0413DA1-7BF5-4906-8EC4-3DC9E4EBCF6D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D78295B-0B44-4A57-8EF7-8B8A155E3133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C5D0A5B-B8AD-49A1-8A3B-707C9EA1D398}"/>
              </a:ext>
            </a:extLst>
          </p:cNvPr>
          <p:cNvGrpSpPr/>
          <p:nvPr/>
        </p:nvGrpSpPr>
        <p:grpSpPr>
          <a:xfrm>
            <a:off x="4818190" y="3047380"/>
            <a:ext cx="287210" cy="287210"/>
            <a:chOff x="8017329" y="898071"/>
            <a:chExt cx="457200" cy="45720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EB6EDC-32FD-428C-B7CC-02B3E603362C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60B4C1A-D93D-4058-A26C-BC298DAFA402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083A7F8E-4570-408E-B99B-8BC29658A26C}"/>
              </a:ext>
            </a:extLst>
          </p:cNvPr>
          <p:cNvSpPr txBox="1"/>
          <p:nvPr/>
        </p:nvSpPr>
        <p:spPr>
          <a:xfrm>
            <a:off x="4425653" y="1992919"/>
            <a:ext cx="5124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Truckloads &amp; Large LTL - direct pick up &amp; delivery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3506FD-FD7C-455A-AC97-A9CFAF528A4F}"/>
              </a:ext>
            </a:extLst>
          </p:cNvPr>
          <p:cNvSpPr txBox="1"/>
          <p:nvPr/>
        </p:nvSpPr>
        <p:spPr>
          <a:xfrm>
            <a:off x="5138423" y="2546364"/>
            <a:ext cx="3524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Inside pick-up/delivery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1E2C13-E3B3-4F5C-8C83-1B49C8C02909}"/>
              </a:ext>
            </a:extLst>
          </p:cNvPr>
          <p:cNvSpPr txBox="1"/>
          <p:nvPr/>
        </p:nvSpPr>
        <p:spPr>
          <a:xfrm>
            <a:off x="5138423" y="3047380"/>
            <a:ext cx="3524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Experienced drivers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F04EC6-B05C-4E85-A645-EA5DC7F71335}"/>
              </a:ext>
            </a:extLst>
          </p:cNvPr>
          <p:cNvSpPr txBox="1"/>
          <p:nvPr/>
        </p:nvSpPr>
        <p:spPr>
          <a:xfrm>
            <a:off x="5295900" y="3399410"/>
            <a:ext cx="2652010" cy="613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4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Load, unload, pack/unpack, secure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9C336ED-60F0-4B68-B5BD-78477FD184A3}"/>
              </a:ext>
            </a:extLst>
          </p:cNvPr>
          <p:cNvGrpSpPr/>
          <p:nvPr/>
        </p:nvGrpSpPr>
        <p:grpSpPr>
          <a:xfrm>
            <a:off x="4831797" y="4561336"/>
            <a:ext cx="287210" cy="287210"/>
            <a:chOff x="8017329" y="898071"/>
            <a:chExt cx="457200" cy="45720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F824908-971D-4523-ADFD-40B070A11EC4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F442A10C-94A9-4C81-A3F5-C872D695D258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F5905494-9A9B-4F2D-897A-5B5CF57D7E74}"/>
              </a:ext>
            </a:extLst>
          </p:cNvPr>
          <p:cNvSpPr txBox="1"/>
          <p:nvPr/>
        </p:nvSpPr>
        <p:spPr>
          <a:xfrm>
            <a:off x="5206337" y="4561336"/>
            <a:ext cx="3524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Trailers equipped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3D2735B-0222-4463-A34B-8EF5AA64DAC3}"/>
              </a:ext>
            </a:extLst>
          </p:cNvPr>
          <p:cNvSpPr txBox="1"/>
          <p:nvPr/>
        </p:nvSpPr>
        <p:spPr>
          <a:xfrm>
            <a:off x="5276483" y="4810081"/>
            <a:ext cx="3386189" cy="1514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2000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Air-ride suspension, lift gates, interior </a:t>
            </a:r>
          </a:p>
          <a:p>
            <a:pPr marL="228600" indent="-228600">
              <a:lnSpc>
                <a:spcPct val="2000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decking, pads, straps, and double </a:t>
            </a:r>
          </a:p>
          <a:p>
            <a:pPr marL="228600" indent="-228600">
              <a:lnSpc>
                <a:spcPct val="2000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slot logistics</a:t>
            </a:r>
          </a:p>
          <a:p>
            <a:pPr marL="228600" indent="-228600">
              <a:lnSpc>
                <a:spcPct val="200000"/>
              </a:lnSpc>
              <a:buClr>
                <a:schemeClr val="accent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Appropriate handling equipment on board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44BCEA-5804-4765-B95A-62AE8FD0D759}"/>
              </a:ext>
            </a:extLst>
          </p:cNvPr>
          <p:cNvSpPr txBox="1"/>
          <p:nvPr/>
        </p:nvSpPr>
        <p:spPr>
          <a:xfrm>
            <a:off x="9258300" y="1992919"/>
            <a:ext cx="26506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Direct Fleet types include: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37C6888-B62B-4540-A6E9-6D35F43B6A34}"/>
              </a:ext>
            </a:extLst>
          </p:cNvPr>
          <p:cNvGrpSpPr/>
          <p:nvPr/>
        </p:nvGrpSpPr>
        <p:grpSpPr>
          <a:xfrm>
            <a:off x="8932624" y="2545998"/>
            <a:ext cx="287210" cy="287210"/>
            <a:chOff x="8017329" y="898071"/>
            <a:chExt cx="457200" cy="4572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58C67208-1A63-4E0C-8249-7835A798BC1C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A028AE1-2365-466C-A830-0E7A30719296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B99EE41-AF02-40AB-8A9A-6174C52FCED2}"/>
              </a:ext>
            </a:extLst>
          </p:cNvPr>
          <p:cNvGrpSpPr/>
          <p:nvPr/>
        </p:nvGrpSpPr>
        <p:grpSpPr>
          <a:xfrm>
            <a:off x="8938067" y="3281213"/>
            <a:ext cx="287210" cy="287210"/>
            <a:chOff x="8017329" y="898071"/>
            <a:chExt cx="457200" cy="457200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6B8F4D57-2B41-4783-A76A-CCF77DF0D8C5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2CB76E9A-1896-43FE-B5EB-84F5551F402B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26126CFA-694D-4FB8-86C9-6C504507E444}"/>
              </a:ext>
            </a:extLst>
          </p:cNvPr>
          <p:cNvSpPr txBox="1"/>
          <p:nvPr/>
        </p:nvSpPr>
        <p:spPr>
          <a:xfrm>
            <a:off x="9258300" y="2545998"/>
            <a:ext cx="2933700" cy="613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Climatic, Tradeshow, Dock to dock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Blanketwrap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TL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120965D-A658-497B-8CAD-9C2076AC9965}"/>
              </a:ext>
            </a:extLst>
          </p:cNvPr>
          <p:cNvSpPr txBox="1"/>
          <p:nvPr/>
        </p:nvSpPr>
        <p:spPr>
          <a:xfrm>
            <a:off x="9258300" y="3312577"/>
            <a:ext cx="25222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General Service, Medical Fleet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9D1F344-6EC9-4B27-8D7A-9658838FA5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75"/>
          <a:stretch/>
        </p:blipFill>
        <p:spPr>
          <a:xfrm flipH="1">
            <a:off x="283027" y="1857375"/>
            <a:ext cx="3717471" cy="4000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67573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B652C-F9FD-471D-B107-C69651A76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3666" y="85735"/>
            <a:ext cx="3461819" cy="1325563"/>
          </a:xfrm>
          <a:ln w="28575">
            <a:noFill/>
          </a:ln>
        </p:spPr>
        <p:txBody>
          <a:bodyPr/>
          <a:lstStyle/>
          <a:p>
            <a:pPr algn="ctr"/>
            <a:r>
              <a:rPr lang="en-US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STI Express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7FC7A7-C848-45B7-9C7B-AB359674A49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287" y="448340"/>
            <a:ext cx="924379" cy="6003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C385AF7-7B7E-4458-96C8-E8AC834DBE30}"/>
              </a:ext>
            </a:extLst>
          </p:cNvPr>
          <p:cNvSpPr/>
          <p:nvPr/>
        </p:nvSpPr>
        <p:spPr>
          <a:xfrm rot="20144247">
            <a:off x="707735" y="1492612"/>
            <a:ext cx="685800" cy="3112170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4AE25B-5FE9-4EEB-B76A-86BD3807F9D8}"/>
              </a:ext>
            </a:extLst>
          </p:cNvPr>
          <p:cNvSpPr txBox="1"/>
          <p:nvPr/>
        </p:nvSpPr>
        <p:spPr>
          <a:xfrm>
            <a:off x="5974609" y="1796206"/>
            <a:ext cx="2976679" cy="4232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complementary service to what we do today</a:t>
            </a:r>
          </a:p>
          <a:p>
            <a:pPr>
              <a:lnSpc>
                <a:spcPct val="250000"/>
              </a:lnSpc>
            </a:pP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Faster Transit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Nationwide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White Glove Service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Flexible First/Final Mile/Linehaul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8273DB1-F7C6-4667-A150-D2784D27E8CD}"/>
              </a:ext>
            </a:extLst>
          </p:cNvPr>
          <p:cNvGrpSpPr/>
          <p:nvPr/>
        </p:nvGrpSpPr>
        <p:grpSpPr>
          <a:xfrm>
            <a:off x="346486" y="-736736"/>
            <a:ext cx="4787627" cy="9184296"/>
            <a:chOff x="-7687" y="-1283649"/>
            <a:chExt cx="4787627" cy="9184296"/>
          </a:xfrm>
          <a:blipFill dpi="0" rotWithShape="1">
            <a:blip r:embed="rId3"/>
            <a:srcRect/>
            <a:stretch>
              <a:fillRect l="-18000" t="-1000" r="-35000" b="-4000"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22C728C-3399-4A32-BFF7-859A62EC8623}"/>
                </a:ext>
              </a:extLst>
            </p:cNvPr>
            <p:cNvSpPr/>
            <p:nvPr/>
          </p:nvSpPr>
          <p:spPr>
            <a:xfrm rot="20144247">
              <a:off x="230854" y="-1283649"/>
              <a:ext cx="1078312" cy="40628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D850A03-BB32-40E5-A4C8-9793E0B7E7F7}"/>
                </a:ext>
              </a:extLst>
            </p:cNvPr>
            <p:cNvSpPr/>
            <p:nvPr/>
          </p:nvSpPr>
          <p:spPr>
            <a:xfrm rot="20144247">
              <a:off x="1971893" y="2514158"/>
              <a:ext cx="1053960" cy="40758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355FC8E-9773-4F6C-B675-E555561CD001}"/>
                </a:ext>
              </a:extLst>
            </p:cNvPr>
            <p:cNvSpPr/>
            <p:nvPr/>
          </p:nvSpPr>
          <p:spPr>
            <a:xfrm rot="20144247">
              <a:off x="267638" y="1832324"/>
              <a:ext cx="1008990" cy="31121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A6EA108-1304-45AF-8B43-F538303A01FF}"/>
                </a:ext>
              </a:extLst>
            </p:cNvPr>
            <p:cNvSpPr/>
            <p:nvPr/>
          </p:nvSpPr>
          <p:spPr>
            <a:xfrm rot="20144247">
              <a:off x="2187942" y="726950"/>
              <a:ext cx="1063741" cy="31121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D8C9123-42CA-4607-BBBD-8902FCD8CF1F}"/>
                </a:ext>
              </a:extLst>
            </p:cNvPr>
            <p:cNvSpPr/>
            <p:nvPr/>
          </p:nvSpPr>
          <p:spPr>
            <a:xfrm rot="20144247">
              <a:off x="3716199" y="1254509"/>
              <a:ext cx="1063741" cy="31121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5F03E288-ADED-49DB-96BC-8A7ECBCDA333}"/>
                </a:ext>
              </a:extLst>
            </p:cNvPr>
            <p:cNvSpPr/>
            <p:nvPr/>
          </p:nvSpPr>
          <p:spPr>
            <a:xfrm rot="20144247">
              <a:off x="-7687" y="4001340"/>
              <a:ext cx="1063741" cy="31121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604F27D-4B63-400A-B6D0-497D77370EDA}"/>
                </a:ext>
              </a:extLst>
            </p:cNvPr>
            <p:cNvSpPr/>
            <p:nvPr/>
          </p:nvSpPr>
          <p:spPr>
            <a:xfrm rot="20144247">
              <a:off x="1564427" y="4788477"/>
              <a:ext cx="1063741" cy="31121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FD151138-0F31-4D5E-A7AC-36B86D82F60F}"/>
              </a:ext>
            </a:extLst>
          </p:cNvPr>
          <p:cNvSpPr/>
          <p:nvPr/>
        </p:nvSpPr>
        <p:spPr>
          <a:xfrm rot="20144247">
            <a:off x="3777704" y="4177158"/>
            <a:ext cx="1075209" cy="2773866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F6A3FF5-2835-4522-9907-2B67006CBBEC}"/>
              </a:ext>
            </a:extLst>
          </p:cNvPr>
          <p:cNvSpPr txBox="1"/>
          <p:nvPr/>
        </p:nvSpPr>
        <p:spPr>
          <a:xfrm>
            <a:off x="8925892" y="3429000"/>
            <a:ext cx="3461819" cy="215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Adaptive to Customers’ Needs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Dock-to-Dock and Door-to-Door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 must be Packaged/Skidded</a:t>
            </a:r>
          </a:p>
        </p:txBody>
      </p:sp>
    </p:spTree>
    <p:extLst>
      <p:ext uri="{BB962C8B-B14F-4D97-AF65-F5344CB8AC3E}">
        <p14:creationId xmlns:p14="http://schemas.microsoft.com/office/powerpoint/2010/main" val="3068859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6D32E-08E3-43D2-9FCC-85AB9DCBD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1446"/>
            <a:ext cx="7054851" cy="1325563"/>
          </a:xfrm>
        </p:spPr>
        <p:txBody>
          <a:bodyPr/>
          <a:lstStyle/>
          <a:p>
            <a:pPr algn="ctr"/>
            <a:r>
              <a:rPr lang="en-US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Other Specialized Solutions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C2F2AB-3CD5-4752-9977-5B8D6DE9FEFF}"/>
              </a:ext>
            </a:extLst>
          </p:cNvPr>
          <p:cNvSpPr txBox="1"/>
          <p:nvPr/>
        </p:nvSpPr>
        <p:spPr>
          <a:xfrm>
            <a:off x="567476" y="4840851"/>
            <a:ext cx="5050972" cy="1320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lvl="1" indent="-171450">
              <a:lnSpc>
                <a:spcPct val="200000"/>
              </a:lnSpc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National inventory management solutions</a:t>
            </a:r>
          </a:p>
          <a:p>
            <a:pPr marL="628650" lvl="1" indent="-171450">
              <a:lnSpc>
                <a:spcPct val="200000"/>
              </a:lnSpc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National warehousing programs</a:t>
            </a:r>
          </a:p>
          <a:p>
            <a:pPr marL="628650" lvl="1" indent="-171450">
              <a:lnSpc>
                <a:spcPct val="200000"/>
              </a:lnSpc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Project Logistics solutions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9362D16-5A45-427B-A072-228793E1A631}"/>
              </a:ext>
            </a:extLst>
          </p:cNvPr>
          <p:cNvSpPr/>
          <p:nvPr/>
        </p:nvSpPr>
        <p:spPr>
          <a:xfrm>
            <a:off x="10327343" y="5080064"/>
            <a:ext cx="1447800" cy="14478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BB2EB77-A075-4022-8BA0-0DC37BF3F521}"/>
              </a:ext>
            </a:extLst>
          </p:cNvPr>
          <p:cNvSpPr/>
          <p:nvPr/>
        </p:nvSpPr>
        <p:spPr>
          <a:xfrm>
            <a:off x="7374165" y="1734231"/>
            <a:ext cx="4476750" cy="4476750"/>
          </a:xfrm>
          <a:prstGeom prst="ellipse">
            <a:avLst/>
          </a:prstGeom>
          <a:blipFill>
            <a:blip r:embed="rId2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FF8F06C-BE63-4D9E-8C28-AA1B7AB8E6D0}"/>
              </a:ext>
            </a:extLst>
          </p:cNvPr>
          <p:cNvSpPr/>
          <p:nvPr/>
        </p:nvSpPr>
        <p:spPr>
          <a:xfrm>
            <a:off x="7333903" y="1694655"/>
            <a:ext cx="1139798" cy="11397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6A6FA24-E6A5-4740-8932-4A5F85690AE9}"/>
              </a:ext>
            </a:extLst>
          </p:cNvPr>
          <p:cNvSpPr/>
          <p:nvPr/>
        </p:nvSpPr>
        <p:spPr>
          <a:xfrm>
            <a:off x="7486650" y="4947240"/>
            <a:ext cx="1138676" cy="1138676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38A2FD7-8EB6-40F2-8890-F93435306474}"/>
              </a:ext>
            </a:extLst>
          </p:cNvPr>
          <p:cNvSpPr/>
          <p:nvPr/>
        </p:nvSpPr>
        <p:spPr>
          <a:xfrm>
            <a:off x="10353412" y="1555111"/>
            <a:ext cx="905566" cy="905566"/>
          </a:xfrm>
          <a:prstGeom prst="ellipse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2602D5-1B2C-46E3-8A83-7E8C49AE0D16}"/>
              </a:ext>
            </a:extLst>
          </p:cNvPr>
          <p:cNvCxnSpPr/>
          <p:nvPr/>
        </p:nvCxnSpPr>
        <p:spPr>
          <a:xfrm>
            <a:off x="2240527" y="1350761"/>
            <a:ext cx="1584806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F877E49-4D0D-4D9E-B365-3C2D67CAE908}"/>
              </a:ext>
            </a:extLst>
          </p:cNvPr>
          <p:cNvGrpSpPr/>
          <p:nvPr/>
        </p:nvGrpSpPr>
        <p:grpSpPr>
          <a:xfrm>
            <a:off x="341085" y="2007894"/>
            <a:ext cx="452783" cy="452783"/>
            <a:chOff x="8017329" y="898071"/>
            <a:chExt cx="457200" cy="457200"/>
          </a:xfrm>
        </p:grpSpPr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E8324D6F-0C7A-4FE9-BB9C-F93084A3CF24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A8CF01F7-9732-46D3-9ED6-E8A23AAE92C1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7836237-10ED-4065-B932-3AEC960A34E3}"/>
              </a:ext>
            </a:extLst>
          </p:cNvPr>
          <p:cNvGrpSpPr/>
          <p:nvPr/>
        </p:nvGrpSpPr>
        <p:grpSpPr>
          <a:xfrm>
            <a:off x="341085" y="4083565"/>
            <a:ext cx="452783" cy="452783"/>
            <a:chOff x="8017329" y="898071"/>
            <a:chExt cx="457200" cy="4572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92696F4-FACE-4510-8C13-16F58AF3944E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21FFCB9-E866-4A09-A02B-C2A52BD4B3DA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D964B7B-2B92-47B1-AB09-76CE770E1BB1}"/>
              </a:ext>
            </a:extLst>
          </p:cNvPr>
          <p:cNvSpPr txBox="1"/>
          <p:nvPr/>
        </p:nvSpPr>
        <p:spPr>
          <a:xfrm>
            <a:off x="933022" y="2068534"/>
            <a:ext cx="30236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Final/First Mile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FFBACD-B4D5-492B-96DD-D2355DB07EE3}"/>
              </a:ext>
            </a:extLst>
          </p:cNvPr>
          <p:cNvSpPr txBox="1"/>
          <p:nvPr/>
        </p:nvSpPr>
        <p:spPr>
          <a:xfrm>
            <a:off x="933022" y="2606985"/>
            <a:ext cx="3315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Residential &amp; commercial delivery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34C0B29-40EC-4CCB-B77F-4BDE8714D9D6}"/>
              </a:ext>
            </a:extLst>
          </p:cNvPr>
          <p:cNvSpPr txBox="1"/>
          <p:nvPr/>
        </p:nvSpPr>
        <p:spPr>
          <a:xfrm>
            <a:off x="933022" y="3971476"/>
            <a:ext cx="5050972" cy="70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Supply Chain: Inventory Management, Business Solutions &amp; Project Logistics: </a:t>
            </a:r>
          </a:p>
        </p:txBody>
      </p:sp>
    </p:spTree>
    <p:extLst>
      <p:ext uri="{BB962C8B-B14F-4D97-AF65-F5344CB8AC3E}">
        <p14:creationId xmlns:p14="http://schemas.microsoft.com/office/powerpoint/2010/main" val="2456877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245B461-3FFA-4286-9497-526A3819CBF0}"/>
              </a:ext>
            </a:extLst>
          </p:cNvPr>
          <p:cNvSpPr/>
          <p:nvPr/>
        </p:nvSpPr>
        <p:spPr>
          <a:xfrm>
            <a:off x="3694793" y="0"/>
            <a:ext cx="5239657" cy="6858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5380B3-314B-4F01-9C47-814828CD4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8277" y="268481"/>
            <a:ext cx="3864429" cy="1325563"/>
          </a:xfrm>
        </p:spPr>
        <p:txBody>
          <a:bodyPr/>
          <a:lstStyle/>
          <a:p>
            <a:pPr algn="ctr"/>
            <a:r>
              <a:rPr lang="en-US" spc="300" dirty="0">
                <a:solidFill>
                  <a:schemeClr val="bg1"/>
                </a:solidFill>
              </a:rPr>
              <a:t>First/Final Mile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4169C9F-5471-4BFD-85F7-F7DBB293BC0A}"/>
              </a:ext>
            </a:extLst>
          </p:cNvPr>
          <p:cNvSpPr txBox="1"/>
          <p:nvPr/>
        </p:nvSpPr>
        <p:spPr>
          <a:xfrm>
            <a:off x="4188277" y="1940722"/>
            <a:ext cx="3864429" cy="416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135 Service Providers covering the US and Canada</a:t>
            </a:r>
          </a:p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Door to door, drop ship and Final Mile only capabilities</a:t>
            </a:r>
          </a:p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Flexible delivery options</a:t>
            </a:r>
          </a:p>
          <a:p>
            <a:pPr marL="628650" lvl="1" indent="-1714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Threshold – garage or through first door</a:t>
            </a:r>
          </a:p>
          <a:p>
            <a:pPr marL="628650" lvl="1" indent="-1714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Standard – room of choice (up to 2 flights of stairs) </a:t>
            </a:r>
          </a:p>
          <a:p>
            <a:pPr marL="628650" lvl="1" indent="-17145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</a:rPr>
              <a:t>Premier – room of choice with set-up and debris removal </a:t>
            </a:r>
          </a:p>
        </p:txBody>
      </p:sp>
    </p:spTree>
    <p:extLst>
      <p:ext uri="{BB962C8B-B14F-4D97-AF65-F5344CB8AC3E}">
        <p14:creationId xmlns:p14="http://schemas.microsoft.com/office/powerpoint/2010/main" val="53594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708B6F-BEB3-4972-A56E-5D3AE27DB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pc="300" dirty="0">
                <a:solidFill>
                  <a:schemeClr val="bg1"/>
                </a:solidFill>
              </a:rPr>
              <a:t>140 Home Express Service Providers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254A917-B110-48DB-9D8C-6E62471FF36F}"/>
              </a:ext>
            </a:extLst>
          </p:cNvPr>
          <p:cNvGrpSpPr/>
          <p:nvPr/>
        </p:nvGrpSpPr>
        <p:grpSpPr>
          <a:xfrm>
            <a:off x="1737815" y="1317429"/>
            <a:ext cx="8685816" cy="5399511"/>
            <a:chOff x="1473276" y="1690688"/>
            <a:chExt cx="8918951" cy="5351371"/>
          </a:xfrm>
        </p:grpSpPr>
        <p:pic>
          <p:nvPicPr>
            <p:cNvPr id="4" name="Picture 5">
              <a:extLst>
                <a:ext uri="{FF2B5EF4-FFF2-40B4-BE49-F238E27FC236}">
                  <a16:creationId xmlns:a16="http://schemas.microsoft.com/office/drawing/2014/main" id="{29722323-0FCC-4019-800D-F19C3690274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900" r="2054"/>
            <a:stretch/>
          </p:blipFill>
          <p:spPr bwMode="auto">
            <a:xfrm>
              <a:off x="2685143" y="2148114"/>
              <a:ext cx="6487886" cy="4107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1E10383-524E-4197-B3C9-D6F89BB84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73276" y="1690688"/>
              <a:ext cx="8918951" cy="5351371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" name="Frame 2">
            <a:extLst>
              <a:ext uri="{FF2B5EF4-FFF2-40B4-BE49-F238E27FC236}">
                <a16:creationId xmlns:a16="http://schemas.microsoft.com/office/drawing/2014/main" id="{40C66CAA-48CD-43C6-93DA-3C8C6D26F7C6}"/>
              </a:ext>
            </a:extLst>
          </p:cNvPr>
          <p:cNvSpPr/>
          <p:nvPr/>
        </p:nvSpPr>
        <p:spPr>
          <a:xfrm>
            <a:off x="180975" y="62537"/>
            <a:ext cx="11830050" cy="6654403"/>
          </a:xfrm>
          <a:prstGeom prst="frame">
            <a:avLst>
              <a:gd name="adj1" fmla="val 83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47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6E728A8-E4C7-4835-8378-63DC515922A6}"/>
              </a:ext>
            </a:extLst>
          </p:cNvPr>
          <p:cNvSpPr/>
          <p:nvPr/>
        </p:nvSpPr>
        <p:spPr>
          <a:xfrm>
            <a:off x="1673364" y="1"/>
            <a:ext cx="10518636" cy="3789166"/>
          </a:xfrm>
          <a:custGeom>
            <a:avLst/>
            <a:gdLst>
              <a:gd name="connsiteX0" fmla="*/ 0 w 10518636"/>
              <a:gd name="connsiteY0" fmla="*/ 0 h 3406251"/>
              <a:gd name="connsiteX1" fmla="*/ 755832 w 10518636"/>
              <a:gd name="connsiteY1" fmla="*/ 0 h 3406251"/>
              <a:gd name="connsiteX2" fmla="*/ 6959522 w 10518636"/>
              <a:gd name="connsiteY2" fmla="*/ 2877444 h 3406251"/>
              <a:gd name="connsiteX3" fmla="*/ 9502479 w 10518636"/>
              <a:gd name="connsiteY3" fmla="*/ 1946008 h 3406251"/>
              <a:gd name="connsiteX4" fmla="*/ 10405092 w 10518636"/>
              <a:gd name="connsiteY4" fmla="*/ 0 h 3406251"/>
              <a:gd name="connsiteX5" fmla="*/ 10518636 w 10518636"/>
              <a:gd name="connsiteY5" fmla="*/ 0 h 3406251"/>
              <a:gd name="connsiteX6" fmla="*/ 10518636 w 10518636"/>
              <a:gd name="connsiteY6" fmla="*/ 105778 h 3406251"/>
              <a:gd name="connsiteX7" fmla="*/ 9502479 w 10518636"/>
              <a:gd name="connsiteY7" fmla="*/ 2296584 h 3406251"/>
              <a:gd name="connsiteX8" fmla="*/ 6959522 w 10518636"/>
              <a:gd name="connsiteY8" fmla="*/ 3228020 h 3406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18636" h="3406251">
                <a:moveTo>
                  <a:pt x="0" y="0"/>
                </a:moveTo>
                <a:lnTo>
                  <a:pt x="755832" y="0"/>
                </a:lnTo>
                <a:lnTo>
                  <a:pt x="6959522" y="2877444"/>
                </a:lnTo>
                <a:cubicBezTo>
                  <a:pt x="7918950" y="3322454"/>
                  <a:pt x="9057470" y="2905435"/>
                  <a:pt x="9502479" y="1946008"/>
                </a:cubicBezTo>
                <a:lnTo>
                  <a:pt x="10405092" y="0"/>
                </a:lnTo>
                <a:lnTo>
                  <a:pt x="10518636" y="0"/>
                </a:lnTo>
                <a:lnTo>
                  <a:pt x="10518636" y="105778"/>
                </a:lnTo>
                <a:lnTo>
                  <a:pt x="9502479" y="2296584"/>
                </a:lnTo>
                <a:cubicBezTo>
                  <a:pt x="9057470" y="3256011"/>
                  <a:pt x="7918950" y="3673030"/>
                  <a:pt x="6959522" y="3228020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D18293-D1D6-42A2-9588-FAB5EC2A1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33" y="672496"/>
            <a:ext cx="3959263" cy="2157641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Other Specialized Solutions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D1DCD13-A69B-47DA-B2EE-5FE210177A8B}"/>
              </a:ext>
            </a:extLst>
          </p:cNvPr>
          <p:cNvSpPr/>
          <p:nvPr/>
        </p:nvSpPr>
        <p:spPr>
          <a:xfrm>
            <a:off x="1673364" y="0"/>
            <a:ext cx="10518636" cy="3406251"/>
          </a:xfrm>
          <a:custGeom>
            <a:avLst/>
            <a:gdLst>
              <a:gd name="connsiteX0" fmla="*/ 0 w 10518636"/>
              <a:gd name="connsiteY0" fmla="*/ 0 h 3406251"/>
              <a:gd name="connsiteX1" fmla="*/ 10518636 w 10518636"/>
              <a:gd name="connsiteY1" fmla="*/ 0 h 3406251"/>
              <a:gd name="connsiteX2" fmla="*/ 10518636 w 10518636"/>
              <a:gd name="connsiteY2" fmla="*/ 105778 h 3406251"/>
              <a:gd name="connsiteX3" fmla="*/ 9502479 w 10518636"/>
              <a:gd name="connsiteY3" fmla="*/ 2296584 h 3406251"/>
              <a:gd name="connsiteX4" fmla="*/ 6959522 w 10518636"/>
              <a:gd name="connsiteY4" fmla="*/ 3228020 h 3406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18636" h="3406251">
                <a:moveTo>
                  <a:pt x="0" y="0"/>
                </a:moveTo>
                <a:lnTo>
                  <a:pt x="10518636" y="0"/>
                </a:lnTo>
                <a:lnTo>
                  <a:pt x="10518636" y="105778"/>
                </a:lnTo>
                <a:lnTo>
                  <a:pt x="9502479" y="2296584"/>
                </a:lnTo>
                <a:cubicBezTo>
                  <a:pt x="9057470" y="3256011"/>
                  <a:pt x="7918950" y="3673030"/>
                  <a:pt x="6959522" y="322802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522D69-A991-4D50-A949-F84FF44DB6C7}"/>
              </a:ext>
            </a:extLst>
          </p:cNvPr>
          <p:cNvSpPr txBox="1"/>
          <p:nvPr/>
        </p:nvSpPr>
        <p:spPr>
          <a:xfrm>
            <a:off x="4344487" y="4265060"/>
            <a:ext cx="3705504" cy="1347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28650" lvl="1" indent="-171450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National inventory management solutions</a:t>
            </a:r>
          </a:p>
          <a:p>
            <a:pPr marL="628650" lvl="1" indent="-171450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National warehousing programs</a:t>
            </a:r>
          </a:p>
          <a:p>
            <a:pPr marL="628650" lvl="1" indent="-171450"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Project Logistics solutions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73A47A0-34DE-4E82-998F-DDF7434CE007}"/>
              </a:ext>
            </a:extLst>
          </p:cNvPr>
          <p:cNvGrpSpPr/>
          <p:nvPr/>
        </p:nvGrpSpPr>
        <p:grpSpPr>
          <a:xfrm>
            <a:off x="110034" y="3526358"/>
            <a:ext cx="452783" cy="452783"/>
            <a:chOff x="8017329" y="898071"/>
            <a:chExt cx="457200" cy="4572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D58AEFF-B2CD-460D-85BF-0C19FC113B56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89DC2F8-5472-4B09-95ED-60F573406973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8EA63E-34E3-41FB-B368-0CDFD3910198}"/>
              </a:ext>
            </a:extLst>
          </p:cNvPr>
          <p:cNvGrpSpPr/>
          <p:nvPr/>
        </p:nvGrpSpPr>
        <p:grpSpPr>
          <a:xfrm>
            <a:off x="4118096" y="3502632"/>
            <a:ext cx="452783" cy="452783"/>
            <a:chOff x="8017329" y="898071"/>
            <a:chExt cx="457200" cy="4572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93D04CD-D749-4928-9044-EDF3BA3C0F4A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8228A92E-5C2B-4401-988D-DD0F83D48C1E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A80D44C-E390-46AB-86B9-ABC01A1A72CA}"/>
              </a:ext>
            </a:extLst>
          </p:cNvPr>
          <p:cNvSpPr txBox="1"/>
          <p:nvPr/>
        </p:nvSpPr>
        <p:spPr>
          <a:xfrm>
            <a:off x="623457" y="3647638"/>
            <a:ext cx="41434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Final/First Mile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A0FEFF-AF49-419D-B12C-1499200BF7D2}"/>
              </a:ext>
            </a:extLst>
          </p:cNvPr>
          <p:cNvSpPr txBox="1"/>
          <p:nvPr/>
        </p:nvSpPr>
        <p:spPr>
          <a:xfrm>
            <a:off x="751128" y="3918500"/>
            <a:ext cx="2971800" cy="70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Residential &amp; commercial delivery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70EB04-782C-4426-A333-B89EF73F6023}"/>
              </a:ext>
            </a:extLst>
          </p:cNvPr>
          <p:cNvSpPr txBox="1"/>
          <p:nvPr/>
        </p:nvSpPr>
        <p:spPr>
          <a:xfrm>
            <a:off x="4671739" y="3515319"/>
            <a:ext cx="29717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Supply Chain: Inventory Management &amp; Project Logistics: </a:t>
            </a:r>
          </a:p>
        </p:txBody>
      </p:sp>
    </p:spTree>
    <p:extLst>
      <p:ext uri="{BB962C8B-B14F-4D97-AF65-F5344CB8AC3E}">
        <p14:creationId xmlns:p14="http://schemas.microsoft.com/office/powerpoint/2010/main" val="8845578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41319-6FCF-435D-B39A-27FB7C639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1712" y="258254"/>
            <a:ext cx="3460700" cy="1325563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STI “Solutions”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49883C2-2FCA-41DB-8086-9A4AA027E1EC}"/>
              </a:ext>
            </a:extLst>
          </p:cNvPr>
          <p:cNvSpPr/>
          <p:nvPr/>
        </p:nvSpPr>
        <p:spPr>
          <a:xfrm>
            <a:off x="0" y="0"/>
            <a:ext cx="4449825" cy="6858000"/>
          </a:xfrm>
          <a:prstGeom prst="rect">
            <a:avLst/>
          </a:prstGeom>
          <a:solidFill>
            <a:schemeClr val="accent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889FFEB-EED7-4ADB-B1CE-96DFF7735A97}"/>
              </a:ext>
            </a:extLst>
          </p:cNvPr>
          <p:cNvSpPr/>
          <p:nvPr/>
        </p:nvSpPr>
        <p:spPr>
          <a:xfrm>
            <a:off x="7742175" y="0"/>
            <a:ext cx="4449825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DDF6AD-DC68-4D4E-B90C-0A467E575A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7125" y="831544"/>
            <a:ext cx="623045" cy="5773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E7D8CEA-9485-4F59-815C-CD892BBE309C}"/>
              </a:ext>
            </a:extLst>
          </p:cNvPr>
          <p:cNvSpPr txBox="1"/>
          <p:nvPr/>
        </p:nvSpPr>
        <p:spPr>
          <a:xfrm>
            <a:off x="1023631" y="1034090"/>
            <a:ext cx="331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Capabilities &amp; “Service Bundles”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334C5DE-662C-47B6-8FAD-33F3BEF544A9}"/>
              </a:ext>
            </a:extLst>
          </p:cNvPr>
          <p:cNvSpPr txBox="1"/>
          <p:nvPr/>
        </p:nvSpPr>
        <p:spPr>
          <a:xfrm>
            <a:off x="400586" y="2428971"/>
            <a:ext cx="4049239" cy="3474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Vendor managed inventory; Order fulfillment</a:t>
            </a:r>
          </a:p>
          <a:p>
            <a:pPr marL="342900" indent="-342900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Merge In-Transit; Forward deployment</a:t>
            </a:r>
          </a:p>
          <a:p>
            <a:pPr marL="342900" indent="-342900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End of lease management; Reverse logistics; Loan management</a:t>
            </a:r>
          </a:p>
          <a:p>
            <a:pPr marL="342900" indent="-342900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Raw material management; Supplier management</a:t>
            </a:r>
          </a:p>
          <a:p>
            <a:pPr marL="342900" indent="-342900">
              <a:lnSpc>
                <a:spcPct val="200000"/>
              </a:lnSpc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Centralized Customer Control Tower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FA7DF98-45D4-44B7-B464-41B5F8173D1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5893" y="986158"/>
            <a:ext cx="623045" cy="5773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4C93DD6-D5C5-4662-A037-F4AD418659A6}"/>
              </a:ext>
            </a:extLst>
          </p:cNvPr>
          <p:cNvSpPr txBox="1"/>
          <p:nvPr/>
        </p:nvSpPr>
        <p:spPr>
          <a:xfrm>
            <a:off x="8678938" y="1060597"/>
            <a:ext cx="3318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>
                <a:solidFill>
                  <a:schemeClr val="bg1"/>
                </a:solidFill>
              </a:rPr>
              <a:t>“CPM” – STI’s Inventory Management System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1E7602-DA50-4516-8319-20A020F50A5C}"/>
              </a:ext>
            </a:extLst>
          </p:cNvPr>
          <p:cNvSpPr txBox="1"/>
          <p:nvPr/>
        </p:nvSpPr>
        <p:spPr>
          <a:xfrm>
            <a:off x="7802411" y="2428971"/>
            <a:ext cx="4389589" cy="4336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Web Centric application providing visibility across all locations</a:t>
            </a:r>
          </a:p>
          <a:p>
            <a:pPr marL="342900" indent="-342900">
              <a:lnSpc>
                <a:spcPct val="20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Table driven for quick system changes</a:t>
            </a:r>
          </a:p>
          <a:p>
            <a:pPr marL="342900" indent="-342900">
              <a:lnSpc>
                <a:spcPct val="20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Web based online reporting.  Examples include:</a:t>
            </a:r>
          </a:p>
          <a:p>
            <a:pPr marL="800100" lvl="1" indent="-342900">
              <a:lnSpc>
                <a:spcPct val="20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Shipments Not Received/Received; Dock to Stock; Material aging</a:t>
            </a:r>
          </a:p>
          <a:p>
            <a:pPr marL="800100" lvl="1" indent="-342900">
              <a:lnSpc>
                <a:spcPct val="200000"/>
              </a:lnSpc>
              <a:buClr>
                <a:schemeClr val="bg1"/>
              </a:buClr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</a:rPr>
              <a:t>Current On-Hand Inventory; Historical On-Hand Inventory</a:t>
            </a:r>
          </a:p>
          <a:p>
            <a:pPr marL="342900" indent="-342900">
              <a:lnSpc>
                <a:spcPct val="200000"/>
              </a:lnSpc>
              <a:buClr>
                <a:schemeClr val="bg1"/>
              </a:buClr>
              <a:buFont typeface="+mj-lt"/>
              <a:buAutoNum type="arabicPeriod"/>
            </a:pP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2856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332886F-793A-4349-8F92-CB695C93AF16}"/>
              </a:ext>
            </a:extLst>
          </p:cNvPr>
          <p:cNvSpPr/>
          <p:nvPr/>
        </p:nvSpPr>
        <p:spPr>
          <a:xfrm>
            <a:off x="838200" y="365125"/>
            <a:ext cx="10515600" cy="612775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5D0DF1-75D0-4CE3-AA47-0AEE1CB7E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spc="300" dirty="0">
                <a:solidFill>
                  <a:schemeClr val="bg1"/>
                </a:solidFill>
              </a:rPr>
              <a:t>STI Customer Service</a:t>
            </a:r>
            <a:br>
              <a:rPr lang="en-US" sz="4000" b="1" spc="300" dirty="0">
                <a:solidFill>
                  <a:schemeClr val="bg1"/>
                </a:solidFill>
              </a:rPr>
            </a:br>
            <a:r>
              <a:rPr lang="en-US" sz="4000" b="1" spc="300" dirty="0">
                <a:solidFill>
                  <a:schemeClr val="bg1"/>
                </a:solidFill>
              </a:rPr>
              <a:t>“How we make it Happen”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5375AA-46E5-410B-8268-317162A94357}"/>
              </a:ext>
            </a:extLst>
          </p:cNvPr>
          <p:cNvSpPr/>
          <p:nvPr/>
        </p:nvSpPr>
        <p:spPr>
          <a:xfrm>
            <a:off x="2406316" y="5149516"/>
            <a:ext cx="7796463" cy="1155031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626B62-7FF8-441D-BE06-588B95EC1926}"/>
              </a:ext>
            </a:extLst>
          </p:cNvPr>
          <p:cNvSpPr txBox="1"/>
          <p:nvPr/>
        </p:nvSpPr>
        <p:spPr>
          <a:xfrm>
            <a:off x="2711116" y="5261811"/>
            <a:ext cx="7074568" cy="874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</a:rPr>
              <a:t>Results: more control, lower risk shipping &amp; </a:t>
            </a:r>
          </a:p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</a:rPr>
              <a:t>deliveries per customer expectations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1704E58-80BD-440F-AA4A-5DE067C7FD40}"/>
              </a:ext>
            </a:extLst>
          </p:cNvPr>
          <p:cNvGrpSpPr/>
          <p:nvPr/>
        </p:nvGrpSpPr>
        <p:grpSpPr>
          <a:xfrm>
            <a:off x="1147215" y="1813361"/>
            <a:ext cx="357736" cy="357736"/>
            <a:chOff x="8017329" y="898071"/>
            <a:chExt cx="457200" cy="4572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ECCAC43E-8921-4249-BF57-0A600DA747A4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89617AD-0BDB-48BD-8147-78A8BB17D7D1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9F057DD-C222-47D2-8574-AA8EACBF1FF1}"/>
              </a:ext>
            </a:extLst>
          </p:cNvPr>
          <p:cNvSpPr txBox="1"/>
          <p:nvPr/>
        </p:nvSpPr>
        <p:spPr>
          <a:xfrm>
            <a:off x="1552862" y="1822902"/>
            <a:ext cx="85454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Dedicated, Experienced Customer Service persons knowledgeable to the account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6951D7-0BD3-4D5B-BC37-F9915198B50A}"/>
              </a:ext>
            </a:extLst>
          </p:cNvPr>
          <p:cNvSpPr txBox="1"/>
          <p:nvPr/>
        </p:nvSpPr>
        <p:spPr>
          <a:xfrm>
            <a:off x="2095500" y="2138450"/>
            <a:ext cx="6743700" cy="1347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>
                <a:solidFill>
                  <a:schemeClr val="bg1"/>
                </a:solidFill>
              </a:rPr>
              <a:t>Work directly with the Client &amp; Client’s customer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>
                <a:solidFill>
                  <a:schemeClr val="bg1"/>
                </a:solidFill>
              </a:rPr>
              <a:t>Develop Scope of Work and associated SOP’s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400">
                <a:solidFill>
                  <a:schemeClr val="bg1"/>
                </a:solidFill>
              </a:rPr>
              <a:t>Provide Daily, Weekly, Monthly, Quarterly Reports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1400" dirty="0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8DDD2E9-316B-40F5-B78F-DE669ACF874A}"/>
              </a:ext>
            </a:extLst>
          </p:cNvPr>
          <p:cNvGrpSpPr/>
          <p:nvPr/>
        </p:nvGrpSpPr>
        <p:grpSpPr>
          <a:xfrm>
            <a:off x="1147215" y="3657162"/>
            <a:ext cx="357736" cy="357736"/>
            <a:chOff x="8017329" y="898071"/>
            <a:chExt cx="457200" cy="457200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ED9F47C4-FD64-4891-A984-AEF1531EA392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1C622CA-9959-4C09-8B2C-009D35CACD1C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E1FF65A3-F149-4B29-A917-69D4A2C47359}"/>
              </a:ext>
            </a:extLst>
          </p:cNvPr>
          <p:cNvSpPr txBox="1"/>
          <p:nvPr/>
        </p:nvSpPr>
        <p:spPr>
          <a:xfrm>
            <a:off x="1552862" y="3537878"/>
            <a:ext cx="7796463" cy="70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</a:rPr>
              <a:t>Coordinate services such as location surveys, after hour deliveries, rigging, extra labor, place inside, unpack &amp; remove packing material, &amp; driver crew assist installers with set up </a:t>
            </a:r>
          </a:p>
        </p:txBody>
      </p:sp>
    </p:spTree>
    <p:extLst>
      <p:ext uri="{BB962C8B-B14F-4D97-AF65-F5344CB8AC3E}">
        <p14:creationId xmlns:p14="http://schemas.microsoft.com/office/powerpoint/2010/main" val="10971039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alphaModFix amt="1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05E0DFE7-DF5C-47FB-A91A-9D08C89DFD8B}"/>
              </a:ext>
            </a:extLst>
          </p:cNvPr>
          <p:cNvSpPr/>
          <p:nvPr/>
        </p:nvSpPr>
        <p:spPr>
          <a:xfrm>
            <a:off x="668851" y="1423128"/>
            <a:ext cx="2556694" cy="512815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2F4B34-6ADD-4F9C-9C5F-127089001F5B}"/>
              </a:ext>
            </a:extLst>
          </p:cNvPr>
          <p:cNvSpPr/>
          <p:nvPr/>
        </p:nvSpPr>
        <p:spPr>
          <a:xfrm>
            <a:off x="3484235" y="1423126"/>
            <a:ext cx="2556694" cy="512815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6731AEA-7052-4B88-AE7C-1A098CB180B3}"/>
              </a:ext>
            </a:extLst>
          </p:cNvPr>
          <p:cNvSpPr/>
          <p:nvPr/>
        </p:nvSpPr>
        <p:spPr>
          <a:xfrm>
            <a:off x="6313400" y="1423125"/>
            <a:ext cx="2556694" cy="512815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515867A-E3A0-4031-909B-A09ED8E5DB01}"/>
              </a:ext>
            </a:extLst>
          </p:cNvPr>
          <p:cNvSpPr/>
          <p:nvPr/>
        </p:nvSpPr>
        <p:spPr>
          <a:xfrm>
            <a:off x="9142565" y="1423125"/>
            <a:ext cx="2607409" cy="512815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CDB499-1C6C-4323-9686-6995D1205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pPr algn="ctr"/>
            <a:r>
              <a:rPr lang="en-US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STI Technologies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7C32CB-FC36-486A-BD2E-EE0343FF6B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851" y="1423125"/>
            <a:ext cx="2556694" cy="159650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04EEE7-BB5F-4A36-B349-221C292302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4235" y="1423125"/>
            <a:ext cx="2556693" cy="159650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2FAA49-6225-49C6-852E-D0129DC036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3400" y="1423125"/>
            <a:ext cx="2556694" cy="16039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3E03C2-8BFD-4D6E-A87C-A37CBE27A1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2566" y="1423125"/>
            <a:ext cx="2622984" cy="16039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66860A1-A74B-46C8-8972-4D4FABA1814C}"/>
              </a:ext>
            </a:extLst>
          </p:cNvPr>
          <p:cNvSpPr txBox="1"/>
          <p:nvPr/>
        </p:nvSpPr>
        <p:spPr>
          <a:xfrm>
            <a:off x="857817" y="3198167"/>
            <a:ext cx="2172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END TO END VISIBILITY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5573C5-2EB3-4345-AB90-2F6F7A511E29}"/>
              </a:ext>
            </a:extLst>
          </p:cNvPr>
          <p:cNvSpPr txBox="1"/>
          <p:nvPr/>
        </p:nvSpPr>
        <p:spPr>
          <a:xfrm>
            <a:off x="3695921" y="3198167"/>
            <a:ext cx="2172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INTEGRATED SYSTEMS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58B7D6-A35D-43EF-A3D7-E89944CFB2DE}"/>
              </a:ext>
            </a:extLst>
          </p:cNvPr>
          <p:cNvSpPr txBox="1"/>
          <p:nvPr/>
        </p:nvSpPr>
        <p:spPr>
          <a:xfrm>
            <a:off x="6525086" y="3198167"/>
            <a:ext cx="21725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BUSINESS ANALYTICS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F5DBADA-A866-4382-B9B1-3041C6759BB9}"/>
              </a:ext>
            </a:extLst>
          </p:cNvPr>
          <p:cNvSpPr txBox="1"/>
          <p:nvPr/>
        </p:nvSpPr>
        <p:spPr>
          <a:xfrm>
            <a:off x="9379607" y="3198167"/>
            <a:ext cx="2172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ELECTRONIC CONNECTIVITY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7E0412-CA96-4757-A745-9252D248510D}"/>
              </a:ext>
            </a:extLst>
          </p:cNvPr>
          <p:cNvSpPr txBox="1"/>
          <p:nvPr/>
        </p:nvSpPr>
        <p:spPr>
          <a:xfrm>
            <a:off x="857817" y="3738505"/>
            <a:ext cx="2172556" cy="209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Satellite updates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Mobile App updates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Track &amp; Trace options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Smartphone Access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MySTI</a:t>
            </a:r>
            <a:endParaRPr 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Status updates pushed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Daily status reporting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Real time POD capture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28C6E6-5ACC-4AE8-98F0-1AD42A0535C9}"/>
              </a:ext>
            </a:extLst>
          </p:cNvPr>
          <p:cNvSpPr txBox="1"/>
          <p:nvPr/>
        </p:nvSpPr>
        <p:spPr>
          <a:xfrm>
            <a:off x="3676303" y="3738505"/>
            <a:ext cx="2172556" cy="1839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Transportation operations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Cross dock scanning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Shipment processing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Automated routing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Document creation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Transportation optimization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Document Imaging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1C5274-C50D-4478-B225-AEC6A9DDB2DD}"/>
              </a:ext>
            </a:extLst>
          </p:cNvPr>
          <p:cNvSpPr txBox="1"/>
          <p:nvPr/>
        </p:nvSpPr>
        <p:spPr>
          <a:xfrm>
            <a:off x="6505469" y="3738505"/>
            <a:ext cx="2172556" cy="209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Operations Report  series daily, weekly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Customized reporting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 hoc reporting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On-time performance reporting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Activity &amp; performance dashboards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60967D-4097-4645-8562-D8BB68F39DC7}"/>
              </a:ext>
            </a:extLst>
          </p:cNvPr>
          <p:cNvSpPr txBox="1"/>
          <p:nvPr/>
        </p:nvSpPr>
        <p:spPr>
          <a:xfrm>
            <a:off x="9358672" y="3738505"/>
            <a:ext cx="2164477" cy="260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Electronic shipment registration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Electronic shipment status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Electronic invoicing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Electronic payment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Billing summaries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Interface Options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ANSI X.12 , EDIFACT,</a:t>
            </a:r>
          </a:p>
          <a:p>
            <a:pPr marL="171450" indent="-1714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XML, Web Services, FTP, AS2, Electronic mail </a:t>
            </a:r>
          </a:p>
        </p:txBody>
      </p:sp>
    </p:spTree>
    <p:extLst>
      <p:ext uri="{BB962C8B-B14F-4D97-AF65-F5344CB8AC3E}">
        <p14:creationId xmlns:p14="http://schemas.microsoft.com/office/powerpoint/2010/main" val="3196997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D3FE3-6057-48BD-A340-BA840C801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9154" y="169182"/>
            <a:ext cx="5034643" cy="132556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CRST Specialized Transportation (STI) </a:t>
            </a:r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1157FF5D-8FC8-44FC-8AF7-5701BBAA7AF7}"/>
              </a:ext>
            </a:extLst>
          </p:cNvPr>
          <p:cNvSpPr/>
          <p:nvPr/>
        </p:nvSpPr>
        <p:spPr>
          <a:xfrm rot="5400000">
            <a:off x="-1632859" y="1632857"/>
            <a:ext cx="6858000" cy="3592285"/>
          </a:xfrm>
          <a:prstGeom prst="triangle">
            <a:avLst/>
          </a:prstGeom>
          <a:blipFill dpi="0" rotWithShape="0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5EE37309-1E03-4418-B5EA-E605D2792DD7}"/>
              </a:ext>
            </a:extLst>
          </p:cNvPr>
          <p:cNvSpPr/>
          <p:nvPr/>
        </p:nvSpPr>
        <p:spPr>
          <a:xfrm>
            <a:off x="2726870" y="1322615"/>
            <a:ext cx="2057400" cy="2057400"/>
          </a:xfrm>
          <a:prstGeom prst="diamond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F6471750-EF89-40A0-83DF-319EC0C1B480}"/>
              </a:ext>
            </a:extLst>
          </p:cNvPr>
          <p:cNvSpPr/>
          <p:nvPr/>
        </p:nvSpPr>
        <p:spPr>
          <a:xfrm>
            <a:off x="2726870" y="3477986"/>
            <a:ext cx="2057400" cy="2057400"/>
          </a:xfrm>
          <a:prstGeom prst="diamond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>
            <a:extLst>
              <a:ext uri="{FF2B5EF4-FFF2-40B4-BE49-F238E27FC236}">
                <a16:creationId xmlns:a16="http://schemas.microsoft.com/office/drawing/2014/main" id="{85AF01A4-6FCD-45B6-B8AE-73D9270CAC2C}"/>
              </a:ext>
            </a:extLst>
          </p:cNvPr>
          <p:cNvSpPr/>
          <p:nvPr/>
        </p:nvSpPr>
        <p:spPr>
          <a:xfrm>
            <a:off x="3927020" y="2400299"/>
            <a:ext cx="2057400" cy="2057400"/>
          </a:xfrm>
          <a:prstGeom prst="diamond">
            <a:avLst/>
          </a:prstGeom>
          <a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r="693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F7248E87-EDFD-49E4-8B76-28132033697E}"/>
              </a:ext>
            </a:extLst>
          </p:cNvPr>
          <p:cNvSpPr/>
          <p:nvPr/>
        </p:nvSpPr>
        <p:spPr>
          <a:xfrm rot="5400000">
            <a:off x="-1636940" y="1632858"/>
            <a:ext cx="6858000" cy="3592285"/>
          </a:xfrm>
          <a:prstGeom prst="triangle">
            <a:avLst/>
          </a:prstGeom>
          <a:solidFill>
            <a:schemeClr val="accent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iamond 13">
            <a:extLst>
              <a:ext uri="{FF2B5EF4-FFF2-40B4-BE49-F238E27FC236}">
                <a16:creationId xmlns:a16="http://schemas.microsoft.com/office/drawing/2014/main" id="{656E8EDD-D8CA-4DF9-9A0A-EF0FA331B1E3}"/>
              </a:ext>
            </a:extLst>
          </p:cNvPr>
          <p:cNvSpPr/>
          <p:nvPr/>
        </p:nvSpPr>
        <p:spPr>
          <a:xfrm>
            <a:off x="2726870" y="1322615"/>
            <a:ext cx="2057400" cy="2057400"/>
          </a:xfrm>
          <a:prstGeom prst="diamond">
            <a:avLst/>
          </a:prstGeom>
          <a:solidFill>
            <a:schemeClr val="accent1">
              <a:alpha val="4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E66EB9BA-C764-4900-9A99-94AD083FE402}"/>
              </a:ext>
            </a:extLst>
          </p:cNvPr>
          <p:cNvSpPr/>
          <p:nvPr/>
        </p:nvSpPr>
        <p:spPr>
          <a:xfrm>
            <a:off x="2726870" y="3477986"/>
            <a:ext cx="2057400" cy="2057400"/>
          </a:xfrm>
          <a:prstGeom prst="diamond">
            <a:avLst/>
          </a:prstGeom>
          <a:solidFill>
            <a:schemeClr val="accent1">
              <a:alpha val="4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3A26E5A3-8DF2-4C50-986E-A66996540BC4}"/>
              </a:ext>
            </a:extLst>
          </p:cNvPr>
          <p:cNvSpPr/>
          <p:nvPr/>
        </p:nvSpPr>
        <p:spPr>
          <a:xfrm>
            <a:off x="6315075" y="2073809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1F36054-5D3E-4E50-A17E-EFEFD14CEF3B}"/>
              </a:ext>
            </a:extLst>
          </p:cNvPr>
          <p:cNvSpPr/>
          <p:nvPr/>
        </p:nvSpPr>
        <p:spPr>
          <a:xfrm>
            <a:off x="6315075" y="2547568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5C135DF-A380-48F2-A0C7-A66519B63DBC}"/>
              </a:ext>
            </a:extLst>
          </p:cNvPr>
          <p:cNvSpPr/>
          <p:nvPr/>
        </p:nvSpPr>
        <p:spPr>
          <a:xfrm>
            <a:off x="6315075" y="3021327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EDFD217-25D6-49D2-AC23-B3549C789411}"/>
              </a:ext>
            </a:extLst>
          </p:cNvPr>
          <p:cNvSpPr/>
          <p:nvPr/>
        </p:nvSpPr>
        <p:spPr>
          <a:xfrm>
            <a:off x="6315075" y="3485320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E577D330-B97D-49E9-A26A-4B298945EC3E}"/>
              </a:ext>
            </a:extLst>
          </p:cNvPr>
          <p:cNvSpPr/>
          <p:nvPr/>
        </p:nvSpPr>
        <p:spPr>
          <a:xfrm>
            <a:off x="6315075" y="3964733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D42341E0-5F5B-49F3-9971-5C5771118908}"/>
              </a:ext>
            </a:extLst>
          </p:cNvPr>
          <p:cNvSpPr/>
          <p:nvPr/>
        </p:nvSpPr>
        <p:spPr>
          <a:xfrm>
            <a:off x="6315075" y="4444146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5D6A1F6-7CD9-4681-A4F9-88FD8CEBAD9F}"/>
              </a:ext>
            </a:extLst>
          </p:cNvPr>
          <p:cNvSpPr/>
          <p:nvPr/>
        </p:nvSpPr>
        <p:spPr>
          <a:xfrm>
            <a:off x="6315075" y="4923559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C2C6DB06-193E-477F-AFF0-3FF6D5EAC41E}"/>
              </a:ext>
            </a:extLst>
          </p:cNvPr>
          <p:cNvSpPr/>
          <p:nvPr/>
        </p:nvSpPr>
        <p:spPr>
          <a:xfrm>
            <a:off x="6315075" y="5402972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238476A-F591-435B-A0BF-D1A9F8C7C428}"/>
              </a:ext>
            </a:extLst>
          </p:cNvPr>
          <p:cNvSpPr/>
          <p:nvPr/>
        </p:nvSpPr>
        <p:spPr>
          <a:xfrm>
            <a:off x="6315075" y="5882385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A7A13DD-FD0E-4915-B5DF-3CEF8E771C19}"/>
              </a:ext>
            </a:extLst>
          </p:cNvPr>
          <p:cNvSpPr/>
          <p:nvPr/>
        </p:nvSpPr>
        <p:spPr>
          <a:xfrm>
            <a:off x="6315075" y="6361798"/>
            <a:ext cx="313875" cy="3138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DEFA84-1AB1-439D-BDD0-B82720E034F6}"/>
              </a:ext>
            </a:extLst>
          </p:cNvPr>
          <p:cNvSpPr txBox="1"/>
          <p:nvPr/>
        </p:nvSpPr>
        <p:spPr>
          <a:xfrm>
            <a:off x="6320293" y="2075626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322139-25F2-4795-A420-1CFB16A2F831}"/>
              </a:ext>
            </a:extLst>
          </p:cNvPr>
          <p:cNvSpPr txBox="1"/>
          <p:nvPr/>
        </p:nvSpPr>
        <p:spPr>
          <a:xfrm>
            <a:off x="6315075" y="2537350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FEC7385-22AE-48D2-BDE0-D0DBA91F8BBD}"/>
              </a:ext>
            </a:extLst>
          </p:cNvPr>
          <p:cNvSpPr txBox="1"/>
          <p:nvPr/>
        </p:nvSpPr>
        <p:spPr>
          <a:xfrm>
            <a:off x="6320293" y="3000021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3C1F29-DFC0-470E-ACD8-58C7918B37EC}"/>
              </a:ext>
            </a:extLst>
          </p:cNvPr>
          <p:cNvSpPr txBox="1"/>
          <p:nvPr/>
        </p:nvSpPr>
        <p:spPr>
          <a:xfrm>
            <a:off x="6320293" y="3476417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51D2269-C0CF-4977-84A0-515133706A4F}"/>
              </a:ext>
            </a:extLst>
          </p:cNvPr>
          <p:cNvSpPr txBox="1"/>
          <p:nvPr/>
        </p:nvSpPr>
        <p:spPr>
          <a:xfrm>
            <a:off x="6320293" y="3954042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E5FFD8-3395-4553-B2F1-C5E6C7386BB7}"/>
              </a:ext>
            </a:extLst>
          </p:cNvPr>
          <p:cNvSpPr txBox="1"/>
          <p:nvPr/>
        </p:nvSpPr>
        <p:spPr>
          <a:xfrm>
            <a:off x="6320293" y="4464603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1E12D1-E3FA-46E3-9DCD-93E5E816A894}"/>
              </a:ext>
            </a:extLst>
          </p:cNvPr>
          <p:cNvSpPr txBox="1"/>
          <p:nvPr/>
        </p:nvSpPr>
        <p:spPr>
          <a:xfrm>
            <a:off x="6320293" y="4944016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BBCDE62-E387-477E-A671-02DCBB8E3944}"/>
              </a:ext>
            </a:extLst>
          </p:cNvPr>
          <p:cNvSpPr txBox="1"/>
          <p:nvPr/>
        </p:nvSpPr>
        <p:spPr>
          <a:xfrm>
            <a:off x="6316213" y="5423429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5C6AB71-80E3-443C-BF4F-DA0C6E370756}"/>
              </a:ext>
            </a:extLst>
          </p:cNvPr>
          <p:cNvSpPr txBox="1"/>
          <p:nvPr/>
        </p:nvSpPr>
        <p:spPr>
          <a:xfrm>
            <a:off x="6304418" y="5854821"/>
            <a:ext cx="3138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C49BDA5-8E72-4E4D-A116-E3F0DC81F43E}"/>
              </a:ext>
            </a:extLst>
          </p:cNvPr>
          <p:cNvSpPr txBox="1"/>
          <p:nvPr/>
        </p:nvSpPr>
        <p:spPr>
          <a:xfrm>
            <a:off x="6267452" y="6343597"/>
            <a:ext cx="506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D0CF4C-564D-4A8A-91AF-44DE307F2412}"/>
              </a:ext>
            </a:extLst>
          </p:cNvPr>
          <p:cNvSpPr txBox="1"/>
          <p:nvPr/>
        </p:nvSpPr>
        <p:spPr>
          <a:xfrm>
            <a:off x="6774092" y="2120242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Asset based, specialized carrier with $250 million annual revenues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CD6C490-84C0-42C4-BD85-FAE254E54159}"/>
              </a:ext>
            </a:extLst>
          </p:cNvPr>
          <p:cNvSpPr txBox="1"/>
          <p:nvPr/>
        </p:nvSpPr>
        <p:spPr>
          <a:xfrm>
            <a:off x="6774092" y="2566005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Operating 900 power units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7A73BC-D7CD-4202-AC9C-89D37D6D4CF1}"/>
              </a:ext>
            </a:extLst>
          </p:cNvPr>
          <p:cNvSpPr txBox="1"/>
          <p:nvPr/>
        </p:nvSpPr>
        <p:spPr>
          <a:xfrm>
            <a:off x="6774092" y="3043588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55 Distribution Centers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C960952-DD93-4802-9E25-878FC0A1E3CB}"/>
              </a:ext>
            </a:extLst>
          </p:cNvPr>
          <p:cNvSpPr txBox="1"/>
          <p:nvPr/>
        </p:nvSpPr>
        <p:spPr>
          <a:xfrm>
            <a:off x="6774092" y="3503757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LTL Padded Van Network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0AD0D3-359F-495D-A7E6-DCA32F907E96}"/>
              </a:ext>
            </a:extLst>
          </p:cNvPr>
          <p:cNvSpPr txBox="1"/>
          <p:nvPr/>
        </p:nvSpPr>
        <p:spPr>
          <a:xfrm>
            <a:off x="6774092" y="3983170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Servicing clients’ products that require: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0E75411-D462-498F-AF6F-675F5B95763B}"/>
              </a:ext>
            </a:extLst>
          </p:cNvPr>
          <p:cNvSpPr txBox="1"/>
          <p:nvPr/>
        </p:nvSpPr>
        <p:spPr>
          <a:xfrm>
            <a:off x="6774092" y="4489626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Specialized equipment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47ED63-BC0D-45FC-8C1B-0EBB8C89ED7C}"/>
              </a:ext>
            </a:extLst>
          </p:cNvPr>
          <p:cNvSpPr txBox="1"/>
          <p:nvPr/>
        </p:nvSpPr>
        <p:spPr>
          <a:xfrm>
            <a:off x="6774092" y="4977237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Specialized handling &amp; services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0BD720C-0C6B-4D05-8870-599F6852F76E}"/>
              </a:ext>
            </a:extLst>
          </p:cNvPr>
          <p:cNvSpPr txBox="1"/>
          <p:nvPr/>
        </p:nvSpPr>
        <p:spPr>
          <a:xfrm>
            <a:off x="6774092" y="5456055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Unique, integrated solutions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A08F21-DDD7-4267-873A-0FF53CB8CFA7}"/>
              </a:ext>
            </a:extLst>
          </p:cNvPr>
          <p:cNvSpPr txBox="1"/>
          <p:nvPr/>
        </p:nvSpPr>
        <p:spPr>
          <a:xfrm>
            <a:off x="6774092" y="5891723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Owned by CRST International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4BC482-41D5-4721-AF8C-41842C8EC277}"/>
              </a:ext>
            </a:extLst>
          </p:cNvPr>
          <p:cNvSpPr txBox="1"/>
          <p:nvPr/>
        </p:nvSpPr>
        <p:spPr>
          <a:xfrm>
            <a:off x="6774092" y="6374374"/>
            <a:ext cx="52147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More than $2.0 billion in revenue</a:t>
            </a:r>
          </a:p>
        </p:txBody>
      </p:sp>
    </p:spTree>
    <p:extLst>
      <p:ext uri="{BB962C8B-B14F-4D97-AF65-F5344CB8AC3E}">
        <p14:creationId xmlns:p14="http://schemas.microsoft.com/office/powerpoint/2010/main" val="26030545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8339A-8B23-4266-88AA-06A5B8CAF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704"/>
            <a:ext cx="5620657" cy="1325563"/>
          </a:xfrm>
        </p:spPr>
        <p:txBody>
          <a:bodyPr>
            <a:normAutofit/>
          </a:bodyPr>
          <a:lstStyle/>
          <a:p>
            <a:r>
              <a:rPr lang="en-US" sz="4000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STI – Newest Technology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174038-E639-4D59-AA23-93A3D83D2B29}"/>
              </a:ext>
            </a:extLst>
          </p:cNvPr>
          <p:cNvSpPr/>
          <p:nvPr/>
        </p:nvSpPr>
        <p:spPr>
          <a:xfrm>
            <a:off x="6458857" y="365125"/>
            <a:ext cx="5571668" cy="61515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0291BE9-9070-462C-9ACA-90EF34576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6896" y="684472"/>
            <a:ext cx="5083629" cy="583220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E17684-FFAA-498F-BD0F-B24D086DC6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237" y="496026"/>
            <a:ext cx="662214" cy="8729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D4DE08-8ECB-454B-9E62-0E4915EBC83D}"/>
              </a:ext>
            </a:extLst>
          </p:cNvPr>
          <p:cNvSpPr txBox="1"/>
          <p:nvPr/>
        </p:nvSpPr>
        <p:spPr>
          <a:xfrm>
            <a:off x="1123950" y="1595267"/>
            <a:ext cx="40195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spc="300" dirty="0"/>
              <a:t>DISPATCH TRACK</a:t>
            </a:r>
          </a:p>
        </p:txBody>
      </p:sp>
      <p:sp>
        <p:nvSpPr>
          <p:cNvPr id="4" name="Star: 4 Points 3">
            <a:extLst>
              <a:ext uri="{FF2B5EF4-FFF2-40B4-BE49-F238E27FC236}">
                <a16:creationId xmlns:a16="http://schemas.microsoft.com/office/drawing/2014/main" id="{C7F555D7-327A-43E6-A432-6A0C4E244EA9}"/>
              </a:ext>
            </a:extLst>
          </p:cNvPr>
          <p:cNvSpPr/>
          <p:nvPr/>
        </p:nvSpPr>
        <p:spPr>
          <a:xfrm>
            <a:off x="403682" y="2724149"/>
            <a:ext cx="228601" cy="228601"/>
          </a:xfrm>
          <a:prstGeom prst="star4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4 Points 10">
            <a:extLst>
              <a:ext uri="{FF2B5EF4-FFF2-40B4-BE49-F238E27FC236}">
                <a16:creationId xmlns:a16="http://schemas.microsoft.com/office/drawing/2014/main" id="{0DD673B3-5015-4C6F-868E-011C6A212668}"/>
              </a:ext>
            </a:extLst>
          </p:cNvPr>
          <p:cNvSpPr/>
          <p:nvPr/>
        </p:nvSpPr>
        <p:spPr>
          <a:xfrm>
            <a:off x="403681" y="3394854"/>
            <a:ext cx="228601" cy="228601"/>
          </a:xfrm>
          <a:prstGeom prst="star4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4 Points 11">
            <a:extLst>
              <a:ext uri="{FF2B5EF4-FFF2-40B4-BE49-F238E27FC236}">
                <a16:creationId xmlns:a16="http://schemas.microsoft.com/office/drawing/2014/main" id="{7C087B00-B449-44CA-B5BF-D3322822AB83}"/>
              </a:ext>
            </a:extLst>
          </p:cNvPr>
          <p:cNvSpPr/>
          <p:nvPr/>
        </p:nvSpPr>
        <p:spPr>
          <a:xfrm>
            <a:off x="403681" y="4723922"/>
            <a:ext cx="228601" cy="228601"/>
          </a:xfrm>
          <a:prstGeom prst="star4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4 Points 12">
            <a:extLst>
              <a:ext uri="{FF2B5EF4-FFF2-40B4-BE49-F238E27FC236}">
                <a16:creationId xmlns:a16="http://schemas.microsoft.com/office/drawing/2014/main" id="{29E05D13-686C-4D25-A885-07CE94847B91}"/>
              </a:ext>
            </a:extLst>
          </p:cNvPr>
          <p:cNvSpPr/>
          <p:nvPr/>
        </p:nvSpPr>
        <p:spPr>
          <a:xfrm>
            <a:off x="403681" y="4057171"/>
            <a:ext cx="228601" cy="228601"/>
          </a:xfrm>
          <a:prstGeom prst="star4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ar: 4 Points 13">
            <a:extLst>
              <a:ext uri="{FF2B5EF4-FFF2-40B4-BE49-F238E27FC236}">
                <a16:creationId xmlns:a16="http://schemas.microsoft.com/office/drawing/2014/main" id="{5978B2F4-B617-4911-92C3-FA44F5DC4905}"/>
              </a:ext>
            </a:extLst>
          </p:cNvPr>
          <p:cNvSpPr/>
          <p:nvPr/>
        </p:nvSpPr>
        <p:spPr>
          <a:xfrm>
            <a:off x="403681" y="6057424"/>
            <a:ext cx="228601" cy="228601"/>
          </a:xfrm>
          <a:prstGeom prst="star4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ar: 4 Points 14">
            <a:extLst>
              <a:ext uri="{FF2B5EF4-FFF2-40B4-BE49-F238E27FC236}">
                <a16:creationId xmlns:a16="http://schemas.microsoft.com/office/drawing/2014/main" id="{5ADEE481-F2E9-48DB-9554-7B615900F7B0}"/>
              </a:ext>
            </a:extLst>
          </p:cNvPr>
          <p:cNvSpPr/>
          <p:nvPr/>
        </p:nvSpPr>
        <p:spPr>
          <a:xfrm>
            <a:off x="403681" y="5390673"/>
            <a:ext cx="228601" cy="228601"/>
          </a:xfrm>
          <a:prstGeom prst="star4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96F02F-B1FE-4887-85F2-D401EF6F7B00}"/>
              </a:ext>
            </a:extLst>
          </p:cNvPr>
          <p:cNvSpPr txBox="1"/>
          <p:nvPr/>
        </p:nvSpPr>
        <p:spPr>
          <a:xfrm>
            <a:off x="838200" y="269114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Route optimization – minimize miles and cost subject to delivery windows and other constraints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773CB8D-9962-4720-8A5B-CD1FFAB63DE5}"/>
              </a:ext>
            </a:extLst>
          </p:cNvPr>
          <p:cNvSpPr txBox="1"/>
          <p:nvPr/>
        </p:nvSpPr>
        <p:spPr>
          <a:xfrm>
            <a:off x="838200" y="3389396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Visibility to trucks in route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1014D8-4E83-4F81-B8CC-8E9F38F2EED2}"/>
              </a:ext>
            </a:extLst>
          </p:cNvPr>
          <p:cNvSpPr txBox="1"/>
          <p:nvPr/>
        </p:nvSpPr>
        <p:spPr>
          <a:xfrm>
            <a:off x="806451" y="4037218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Automatic customer updates based on current schedule (text, e-mail, call)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FA6E95-A8D1-4926-949B-CE8B14DA1995}"/>
              </a:ext>
            </a:extLst>
          </p:cNvPr>
          <p:cNvSpPr txBox="1"/>
          <p:nvPr/>
        </p:nvSpPr>
        <p:spPr>
          <a:xfrm>
            <a:off x="806451" y="4687486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Ability to take photos and attached directly to order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CDBFA0-660C-4F80-AE53-6C0C6255B22A}"/>
              </a:ext>
            </a:extLst>
          </p:cNvPr>
          <p:cNvSpPr txBox="1"/>
          <p:nvPr/>
        </p:nvSpPr>
        <p:spPr>
          <a:xfrm>
            <a:off x="806451" y="5361961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Works on android devices and iPhone/pads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7C17DB-9718-4248-B3C6-23F946599ECA}"/>
              </a:ext>
            </a:extLst>
          </p:cNvPr>
          <p:cNvSpPr txBox="1"/>
          <p:nvPr/>
        </p:nvSpPr>
        <p:spPr>
          <a:xfrm>
            <a:off x="838200" y="6017835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Roll out first half of 2018</a:t>
            </a:r>
          </a:p>
        </p:txBody>
      </p:sp>
    </p:spTree>
    <p:extLst>
      <p:ext uri="{BB962C8B-B14F-4D97-AF65-F5344CB8AC3E}">
        <p14:creationId xmlns:p14="http://schemas.microsoft.com/office/powerpoint/2010/main" val="1207517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E9754-731D-4E98-B951-5622F486D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714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STI Technologies - STI Mobile App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73FA69-1EE8-487C-979F-4BF79141D18A}"/>
              </a:ext>
            </a:extLst>
          </p:cNvPr>
          <p:cNvSpPr txBox="1"/>
          <p:nvPr/>
        </p:nvSpPr>
        <p:spPr>
          <a:xfrm>
            <a:off x="344714" y="2424095"/>
            <a:ext cx="6346372" cy="3232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Provides real time information allowing:   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Tracks drivers’ shipment load and unload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Captures POD &amp; gives real time upload to STI system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Document capture to STI Imaging system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Picture capture to STI Imaging system</a:t>
            </a:r>
          </a:p>
          <a:p>
            <a:pPr marL="285750" indent="-285750">
              <a:lnSpc>
                <a:spcPct val="2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Standard Operating Procedures Retrieval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F09F73-995F-46EB-8FDF-048F8BF82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4135" y="2175661"/>
            <a:ext cx="1790309" cy="302647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ADFE12-5489-4A3F-B49B-9DF0ECC940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8175" y="2164111"/>
            <a:ext cx="1800967" cy="30371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00213C0-02F2-49F8-944D-E4DAA15ACA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9290" y="2691497"/>
            <a:ext cx="1790309" cy="30371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C91CFE-F230-41C0-8BD6-DC470B9512D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3435" y="453096"/>
            <a:ext cx="676275" cy="676275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9F84A2F-8200-45CD-BCFA-62FD6DA5661A}"/>
              </a:ext>
            </a:extLst>
          </p:cNvPr>
          <p:cNvCxnSpPr/>
          <p:nvPr/>
        </p:nvCxnSpPr>
        <p:spPr>
          <a:xfrm>
            <a:off x="2819400" y="1340738"/>
            <a:ext cx="22479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0650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1961E6-65D4-499D-8429-878C6971B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51" y="122638"/>
            <a:ext cx="4895850" cy="1325563"/>
          </a:xfrm>
        </p:spPr>
        <p:txBody>
          <a:bodyPr/>
          <a:lstStyle/>
          <a:p>
            <a:r>
              <a:rPr lang="en-US" b="1" spc="300" dirty="0"/>
              <a:t>Key Differentiators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0230FEC-5DFA-4F3F-8ECC-67664E6FD89A}"/>
              </a:ext>
            </a:extLst>
          </p:cNvPr>
          <p:cNvGrpSpPr/>
          <p:nvPr/>
        </p:nvGrpSpPr>
        <p:grpSpPr>
          <a:xfrm>
            <a:off x="6096000" y="1039211"/>
            <a:ext cx="6400800" cy="5961331"/>
            <a:chOff x="6096000" y="1039211"/>
            <a:chExt cx="6400800" cy="5961331"/>
          </a:xfrm>
          <a:blipFill dpi="0" rotWithShape="1">
            <a:blip r:embed="rId2"/>
            <a:srcRect/>
            <a:stretch>
              <a:fillRect/>
            </a:stretch>
          </a:blipFill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9AC53CAA-6D64-41CC-826B-97882A1B2692}"/>
                </a:ext>
              </a:extLst>
            </p:cNvPr>
            <p:cNvSpPr/>
            <p:nvPr/>
          </p:nvSpPr>
          <p:spPr>
            <a:xfrm>
              <a:off x="6096000" y="1581150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4BFCE0DB-83DF-4975-845A-7820A46F9ACB}"/>
                </a:ext>
              </a:extLst>
            </p:cNvPr>
            <p:cNvSpPr/>
            <p:nvPr/>
          </p:nvSpPr>
          <p:spPr>
            <a:xfrm>
              <a:off x="6096000" y="2665029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Hexagon 5">
              <a:extLst>
                <a:ext uri="{FF2B5EF4-FFF2-40B4-BE49-F238E27FC236}">
                  <a16:creationId xmlns:a16="http://schemas.microsoft.com/office/drawing/2014/main" id="{2D0B9FED-F882-4CE2-B188-4DCEB4D58076}"/>
                </a:ext>
              </a:extLst>
            </p:cNvPr>
            <p:cNvSpPr/>
            <p:nvPr/>
          </p:nvSpPr>
          <p:spPr>
            <a:xfrm>
              <a:off x="7124700" y="1039211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Hexagon 6">
              <a:extLst>
                <a:ext uri="{FF2B5EF4-FFF2-40B4-BE49-F238E27FC236}">
                  <a16:creationId xmlns:a16="http://schemas.microsoft.com/office/drawing/2014/main" id="{83AA46BC-FE6E-4EDF-99D6-E6A4FBFD9765}"/>
                </a:ext>
              </a:extLst>
            </p:cNvPr>
            <p:cNvSpPr/>
            <p:nvPr/>
          </p:nvSpPr>
          <p:spPr>
            <a:xfrm>
              <a:off x="7124700" y="2123090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6693CE2B-E738-47A8-8A32-4887D8D05B5A}"/>
                </a:ext>
              </a:extLst>
            </p:cNvPr>
            <p:cNvSpPr/>
            <p:nvPr/>
          </p:nvSpPr>
          <p:spPr>
            <a:xfrm>
              <a:off x="7124700" y="3206968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Hexagon 8">
              <a:extLst>
                <a:ext uri="{FF2B5EF4-FFF2-40B4-BE49-F238E27FC236}">
                  <a16:creationId xmlns:a16="http://schemas.microsoft.com/office/drawing/2014/main" id="{A844CE2B-3969-4B71-A3A9-00EF3CD022C7}"/>
                </a:ext>
              </a:extLst>
            </p:cNvPr>
            <p:cNvSpPr/>
            <p:nvPr/>
          </p:nvSpPr>
          <p:spPr>
            <a:xfrm>
              <a:off x="7124700" y="4290847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Hexagon 9">
              <a:extLst>
                <a:ext uri="{FF2B5EF4-FFF2-40B4-BE49-F238E27FC236}">
                  <a16:creationId xmlns:a16="http://schemas.microsoft.com/office/drawing/2014/main" id="{8F2A0A34-1271-424E-A45C-36312A7C5427}"/>
                </a:ext>
              </a:extLst>
            </p:cNvPr>
            <p:cNvSpPr/>
            <p:nvPr/>
          </p:nvSpPr>
          <p:spPr>
            <a:xfrm>
              <a:off x="8153400" y="1581150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0620ADBD-26C0-4940-B0D0-E0CF66CF2A30}"/>
                </a:ext>
              </a:extLst>
            </p:cNvPr>
            <p:cNvSpPr/>
            <p:nvPr/>
          </p:nvSpPr>
          <p:spPr>
            <a:xfrm>
              <a:off x="8153400" y="2665029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29B15044-B89E-4842-A399-93E875225C8E}"/>
                </a:ext>
              </a:extLst>
            </p:cNvPr>
            <p:cNvSpPr/>
            <p:nvPr/>
          </p:nvSpPr>
          <p:spPr>
            <a:xfrm>
              <a:off x="8153400" y="3748907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exagon 12">
              <a:extLst>
                <a:ext uri="{FF2B5EF4-FFF2-40B4-BE49-F238E27FC236}">
                  <a16:creationId xmlns:a16="http://schemas.microsoft.com/office/drawing/2014/main" id="{6C22B581-11F3-4498-B45D-F53F73CF6E16}"/>
                </a:ext>
              </a:extLst>
            </p:cNvPr>
            <p:cNvSpPr/>
            <p:nvPr/>
          </p:nvSpPr>
          <p:spPr>
            <a:xfrm>
              <a:off x="8153400" y="4832786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Hexagon 13">
              <a:extLst>
                <a:ext uri="{FF2B5EF4-FFF2-40B4-BE49-F238E27FC236}">
                  <a16:creationId xmlns:a16="http://schemas.microsoft.com/office/drawing/2014/main" id="{47924198-D5B5-47C6-9D0B-FADF31999BDC}"/>
                </a:ext>
              </a:extLst>
            </p:cNvPr>
            <p:cNvSpPr/>
            <p:nvPr/>
          </p:nvSpPr>
          <p:spPr>
            <a:xfrm>
              <a:off x="9182100" y="1039211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330C5927-4C91-490C-85C4-26B1568FF247}"/>
                </a:ext>
              </a:extLst>
            </p:cNvPr>
            <p:cNvSpPr/>
            <p:nvPr/>
          </p:nvSpPr>
          <p:spPr>
            <a:xfrm>
              <a:off x="9182100" y="2123090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Hexagon 15">
              <a:extLst>
                <a:ext uri="{FF2B5EF4-FFF2-40B4-BE49-F238E27FC236}">
                  <a16:creationId xmlns:a16="http://schemas.microsoft.com/office/drawing/2014/main" id="{5873C085-297C-4526-9D48-1F5350B23412}"/>
                </a:ext>
              </a:extLst>
            </p:cNvPr>
            <p:cNvSpPr/>
            <p:nvPr/>
          </p:nvSpPr>
          <p:spPr>
            <a:xfrm>
              <a:off x="9182100" y="3206968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Hexagon 16">
              <a:extLst>
                <a:ext uri="{FF2B5EF4-FFF2-40B4-BE49-F238E27FC236}">
                  <a16:creationId xmlns:a16="http://schemas.microsoft.com/office/drawing/2014/main" id="{86A33259-4BB3-4100-AC85-435337B8AA3B}"/>
                </a:ext>
              </a:extLst>
            </p:cNvPr>
            <p:cNvSpPr/>
            <p:nvPr/>
          </p:nvSpPr>
          <p:spPr>
            <a:xfrm>
              <a:off x="9182100" y="4290847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DE9AEF79-4B0D-427A-B4B7-49FA42B6BFB9}"/>
                </a:ext>
              </a:extLst>
            </p:cNvPr>
            <p:cNvSpPr/>
            <p:nvPr/>
          </p:nvSpPr>
          <p:spPr>
            <a:xfrm>
              <a:off x="10210800" y="1581149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Hexagon 18">
              <a:extLst>
                <a:ext uri="{FF2B5EF4-FFF2-40B4-BE49-F238E27FC236}">
                  <a16:creationId xmlns:a16="http://schemas.microsoft.com/office/drawing/2014/main" id="{5CEC15D6-685B-4F61-AE68-9A9C408DE9E0}"/>
                </a:ext>
              </a:extLst>
            </p:cNvPr>
            <p:cNvSpPr/>
            <p:nvPr/>
          </p:nvSpPr>
          <p:spPr>
            <a:xfrm>
              <a:off x="10210800" y="2665028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55CF2284-F1AC-494F-BE5C-4084BD2D37D8}"/>
                </a:ext>
              </a:extLst>
            </p:cNvPr>
            <p:cNvSpPr/>
            <p:nvPr/>
          </p:nvSpPr>
          <p:spPr>
            <a:xfrm>
              <a:off x="10210800" y="3748906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2C11A875-08AF-4BF0-9A45-5CFB29350581}"/>
                </a:ext>
              </a:extLst>
            </p:cNvPr>
            <p:cNvSpPr/>
            <p:nvPr/>
          </p:nvSpPr>
          <p:spPr>
            <a:xfrm>
              <a:off x="10210800" y="4832785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ACC2B1A0-A5D8-488C-AE22-B440672E19F5}"/>
                </a:ext>
              </a:extLst>
            </p:cNvPr>
            <p:cNvSpPr/>
            <p:nvPr/>
          </p:nvSpPr>
          <p:spPr>
            <a:xfrm>
              <a:off x="11239500" y="2142140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39CF9DEF-46FB-4C8C-880A-31597919FAB8}"/>
                </a:ext>
              </a:extLst>
            </p:cNvPr>
            <p:cNvSpPr/>
            <p:nvPr/>
          </p:nvSpPr>
          <p:spPr>
            <a:xfrm>
              <a:off x="11239500" y="3226019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5ECF9CE2-A523-47F6-B015-FB1CA18C92BA}"/>
                </a:ext>
              </a:extLst>
            </p:cNvPr>
            <p:cNvSpPr/>
            <p:nvPr/>
          </p:nvSpPr>
          <p:spPr>
            <a:xfrm>
              <a:off x="11239500" y="4309897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FB429924-1BFA-4FE0-AD28-25CCB3F65206}"/>
                </a:ext>
              </a:extLst>
            </p:cNvPr>
            <p:cNvSpPr/>
            <p:nvPr/>
          </p:nvSpPr>
          <p:spPr>
            <a:xfrm>
              <a:off x="11239500" y="5393776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9589E325-D656-4C4E-BD00-0F1AEA13C604}"/>
                </a:ext>
              </a:extLst>
            </p:cNvPr>
            <p:cNvSpPr/>
            <p:nvPr/>
          </p:nvSpPr>
          <p:spPr>
            <a:xfrm>
              <a:off x="10210800" y="5916663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07B1988E-B26E-43DB-8685-17E0206A5A9E}"/>
                </a:ext>
              </a:extLst>
            </p:cNvPr>
            <p:cNvSpPr/>
            <p:nvPr/>
          </p:nvSpPr>
          <p:spPr>
            <a:xfrm>
              <a:off x="6096000" y="3748906"/>
              <a:ext cx="1257300" cy="108387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Hexagon 28">
            <a:extLst>
              <a:ext uri="{FF2B5EF4-FFF2-40B4-BE49-F238E27FC236}">
                <a16:creationId xmlns:a16="http://schemas.microsoft.com/office/drawing/2014/main" id="{28728CD5-3ECC-4B0F-B67E-D00418F23205}"/>
              </a:ext>
            </a:extLst>
          </p:cNvPr>
          <p:cNvSpPr/>
          <p:nvPr/>
        </p:nvSpPr>
        <p:spPr>
          <a:xfrm>
            <a:off x="10210800" y="1600201"/>
            <a:ext cx="1257300" cy="1083879"/>
          </a:xfrm>
          <a:prstGeom prst="hexagon">
            <a:avLst/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3F428A65-B303-4D43-A089-B876D7B3126D}"/>
              </a:ext>
            </a:extLst>
          </p:cNvPr>
          <p:cNvSpPr/>
          <p:nvPr/>
        </p:nvSpPr>
        <p:spPr>
          <a:xfrm>
            <a:off x="10210800" y="2684080"/>
            <a:ext cx="1257300" cy="1083879"/>
          </a:xfrm>
          <a:prstGeom prst="hexagon">
            <a:avLst/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Hexagon 30">
            <a:extLst>
              <a:ext uri="{FF2B5EF4-FFF2-40B4-BE49-F238E27FC236}">
                <a16:creationId xmlns:a16="http://schemas.microsoft.com/office/drawing/2014/main" id="{11EBAE71-C5E2-4C1E-B1FE-2267AEBC6632}"/>
              </a:ext>
            </a:extLst>
          </p:cNvPr>
          <p:cNvSpPr/>
          <p:nvPr/>
        </p:nvSpPr>
        <p:spPr>
          <a:xfrm>
            <a:off x="10210800" y="3767958"/>
            <a:ext cx="1257300" cy="1083879"/>
          </a:xfrm>
          <a:prstGeom prst="hexagon">
            <a:avLst/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Hexagon 31">
            <a:extLst>
              <a:ext uri="{FF2B5EF4-FFF2-40B4-BE49-F238E27FC236}">
                <a16:creationId xmlns:a16="http://schemas.microsoft.com/office/drawing/2014/main" id="{BF8168A0-E3E0-4F99-BD45-B68EF815F284}"/>
              </a:ext>
            </a:extLst>
          </p:cNvPr>
          <p:cNvSpPr/>
          <p:nvPr/>
        </p:nvSpPr>
        <p:spPr>
          <a:xfrm>
            <a:off x="10210800" y="4851837"/>
            <a:ext cx="1257300" cy="1083879"/>
          </a:xfrm>
          <a:prstGeom prst="hexagon">
            <a:avLst/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Hexagon 32">
            <a:extLst>
              <a:ext uri="{FF2B5EF4-FFF2-40B4-BE49-F238E27FC236}">
                <a16:creationId xmlns:a16="http://schemas.microsoft.com/office/drawing/2014/main" id="{48C50AE1-AEDA-417F-8379-B6B71F1C3BBF}"/>
              </a:ext>
            </a:extLst>
          </p:cNvPr>
          <p:cNvSpPr/>
          <p:nvPr/>
        </p:nvSpPr>
        <p:spPr>
          <a:xfrm>
            <a:off x="10210800" y="5935715"/>
            <a:ext cx="1257300" cy="1083879"/>
          </a:xfrm>
          <a:prstGeom prst="hexagon">
            <a:avLst/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FB78995-BFCA-47BB-B49E-1A310F6CDAD0}"/>
              </a:ext>
            </a:extLst>
          </p:cNvPr>
          <p:cNvGrpSpPr/>
          <p:nvPr/>
        </p:nvGrpSpPr>
        <p:grpSpPr>
          <a:xfrm>
            <a:off x="6096000" y="1600201"/>
            <a:ext cx="1257300" cy="3251635"/>
            <a:chOff x="2152650" y="1784927"/>
            <a:chExt cx="1257300" cy="3251635"/>
          </a:xfrm>
        </p:grpSpPr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5D4D3CC5-DD56-4CF2-B8ED-34076A7DF4E3}"/>
                </a:ext>
              </a:extLst>
            </p:cNvPr>
            <p:cNvSpPr/>
            <p:nvPr/>
          </p:nvSpPr>
          <p:spPr>
            <a:xfrm>
              <a:off x="2152650" y="1784927"/>
              <a:ext cx="1257300" cy="1083879"/>
            </a:xfrm>
            <a:prstGeom prst="hexagon">
              <a:avLst/>
            </a:prstGeom>
            <a:solidFill>
              <a:schemeClr val="accent4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2D472FF6-3959-4F59-A79A-9F37BBE25358}"/>
                </a:ext>
              </a:extLst>
            </p:cNvPr>
            <p:cNvSpPr/>
            <p:nvPr/>
          </p:nvSpPr>
          <p:spPr>
            <a:xfrm>
              <a:off x="2152650" y="2868806"/>
              <a:ext cx="1257300" cy="1083879"/>
            </a:xfrm>
            <a:prstGeom prst="hexagon">
              <a:avLst/>
            </a:prstGeom>
            <a:solidFill>
              <a:schemeClr val="accent4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id="{67465EB7-22B1-40CD-9737-DE56AF4B8A83}"/>
                </a:ext>
              </a:extLst>
            </p:cNvPr>
            <p:cNvSpPr/>
            <p:nvPr/>
          </p:nvSpPr>
          <p:spPr>
            <a:xfrm>
              <a:off x="2152650" y="3952683"/>
              <a:ext cx="1257300" cy="1083879"/>
            </a:xfrm>
            <a:prstGeom prst="hexagon">
              <a:avLst/>
            </a:prstGeom>
            <a:solidFill>
              <a:schemeClr val="accent4">
                <a:alpha val="6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8B64D2B3-8CBE-4D80-9D65-9E104AD879B5}"/>
              </a:ext>
            </a:extLst>
          </p:cNvPr>
          <p:cNvSpPr txBox="1"/>
          <p:nvPr/>
        </p:nvSpPr>
        <p:spPr>
          <a:xfrm>
            <a:off x="785032" y="2136784"/>
            <a:ext cx="4895850" cy="167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 that are unique, require driver expertise due to potentially precarious delivery situations with clients’ customers</a:t>
            </a:r>
          </a:p>
          <a:p>
            <a:pPr marL="285750" indent="-285750">
              <a:lnSpc>
                <a:spcPct val="150000"/>
              </a:lnSpc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Accommodate truckload, partial TL, &amp; LTL shipments alike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A4B283C-0E59-48E7-894E-F9D87F39C422}"/>
              </a:ext>
            </a:extLst>
          </p:cNvPr>
          <p:cNvGrpSpPr/>
          <p:nvPr/>
        </p:nvGrpSpPr>
        <p:grpSpPr>
          <a:xfrm>
            <a:off x="341074" y="1843005"/>
            <a:ext cx="287210" cy="287210"/>
            <a:chOff x="8017329" y="898071"/>
            <a:chExt cx="457200" cy="457200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E0A3C28D-402C-4B20-8048-0B8CE74EC56B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CD7EE330-FD1C-443B-84AE-B937444786D4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B3DEA6E1-0548-4A4A-AA18-AC17C288A232}"/>
              </a:ext>
            </a:extLst>
          </p:cNvPr>
          <p:cNvGrpSpPr/>
          <p:nvPr/>
        </p:nvGrpSpPr>
        <p:grpSpPr>
          <a:xfrm>
            <a:off x="261258" y="4309896"/>
            <a:ext cx="287210" cy="287210"/>
            <a:chOff x="8017329" y="898071"/>
            <a:chExt cx="457200" cy="457200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EAA4B3A9-24C9-4476-9878-9342D2839EC3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D190AF6F-AF9D-4107-959A-2842A9F356E2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E4D4FB14-03E6-43BC-9B29-6722D6F5B85F}"/>
              </a:ext>
            </a:extLst>
          </p:cNvPr>
          <p:cNvSpPr txBox="1"/>
          <p:nvPr/>
        </p:nvSpPr>
        <p:spPr>
          <a:xfrm>
            <a:off x="666750" y="1814256"/>
            <a:ext cx="3943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Customized, asset-based solutions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42BAABD-F6A5-4621-94C9-B7B5F2A82ECB}"/>
              </a:ext>
            </a:extLst>
          </p:cNvPr>
          <p:cNvSpPr txBox="1"/>
          <p:nvPr/>
        </p:nvSpPr>
        <p:spPr>
          <a:xfrm>
            <a:off x="666750" y="4214646"/>
            <a:ext cx="5191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 touch customer service knowledgeable &amp; experienced with personnel &amp; processes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9B7F911-24E3-42A9-9BFC-560E9514CCEC}"/>
              </a:ext>
            </a:extLst>
          </p:cNvPr>
          <p:cNvGrpSpPr/>
          <p:nvPr/>
        </p:nvGrpSpPr>
        <p:grpSpPr>
          <a:xfrm>
            <a:off x="261258" y="5181808"/>
            <a:ext cx="287210" cy="287210"/>
            <a:chOff x="8017329" y="898071"/>
            <a:chExt cx="457200" cy="457200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484AEC3-4B21-4B63-BE96-CBA6725E6539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CF390168-EB79-4642-96E9-1924C0929550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CDC43DA9-057D-4FE8-AF65-0DBFB8665867}"/>
              </a:ext>
            </a:extLst>
          </p:cNvPr>
          <p:cNvSpPr txBox="1"/>
          <p:nvPr/>
        </p:nvSpPr>
        <p:spPr>
          <a:xfrm>
            <a:off x="666750" y="5161241"/>
            <a:ext cx="5191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Safety focused for product, delivery crews, &amp; the public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B71E849-80AF-461C-A7FA-8FE78279BECE}"/>
              </a:ext>
            </a:extLst>
          </p:cNvPr>
          <p:cNvGrpSpPr/>
          <p:nvPr/>
        </p:nvGrpSpPr>
        <p:grpSpPr>
          <a:xfrm>
            <a:off x="261258" y="6053720"/>
            <a:ext cx="287210" cy="287210"/>
            <a:chOff x="8017329" y="898071"/>
            <a:chExt cx="457200" cy="45720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580468B4-315B-4B52-ADC7-A9A83E4C689A}"/>
                </a:ext>
              </a:extLst>
            </p:cNvPr>
            <p:cNvSpPr/>
            <p:nvPr/>
          </p:nvSpPr>
          <p:spPr>
            <a:xfrm>
              <a:off x="8017329" y="898071"/>
              <a:ext cx="457200" cy="457200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E5AA2FBB-C8D7-45BD-8F97-83873BF19810}"/>
                </a:ext>
              </a:extLst>
            </p:cNvPr>
            <p:cNvSpPr/>
            <p:nvPr/>
          </p:nvSpPr>
          <p:spPr>
            <a:xfrm>
              <a:off x="8078561" y="959303"/>
              <a:ext cx="334736" cy="3347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A78ADD95-ABCE-4A2D-A79D-75990ACBA2A5}"/>
              </a:ext>
            </a:extLst>
          </p:cNvPr>
          <p:cNvSpPr txBox="1"/>
          <p:nvPr/>
        </p:nvSpPr>
        <p:spPr>
          <a:xfrm>
            <a:off x="666750" y="5935715"/>
            <a:ext cx="5191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Quality focus for damage prevention, on time, fulfilling each unique set of delivery requirements</a:t>
            </a:r>
          </a:p>
        </p:txBody>
      </p:sp>
    </p:spTree>
    <p:extLst>
      <p:ext uri="{BB962C8B-B14F-4D97-AF65-F5344CB8AC3E}">
        <p14:creationId xmlns:p14="http://schemas.microsoft.com/office/powerpoint/2010/main" val="935691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537FBE2-DBD2-46B4-91A3-6CCDBC6701DC}"/>
              </a:ext>
            </a:extLst>
          </p:cNvPr>
          <p:cNvSpPr/>
          <p:nvPr/>
        </p:nvSpPr>
        <p:spPr>
          <a:xfrm>
            <a:off x="319315" y="1513114"/>
            <a:ext cx="5994399" cy="2669474"/>
          </a:xfrm>
          <a:prstGeom prst="rect">
            <a:avLst/>
          </a:prstGeom>
          <a:solidFill>
            <a:schemeClr val="accent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260E414E-CEB8-442B-B3A3-C49EF20DE473}"/>
              </a:ext>
            </a:extLst>
          </p:cNvPr>
          <p:cNvSpPr/>
          <p:nvPr/>
        </p:nvSpPr>
        <p:spPr>
          <a:xfrm>
            <a:off x="712850" y="2387769"/>
            <a:ext cx="4918565" cy="1037433"/>
          </a:xfrm>
          <a:custGeom>
            <a:avLst/>
            <a:gdLst/>
            <a:ahLst/>
            <a:cxnLst/>
            <a:rect l="l" t="t" r="r" b="b"/>
            <a:pathLst>
              <a:path w="4918565" h="1037433">
                <a:moveTo>
                  <a:pt x="4853165" y="902084"/>
                </a:moveTo>
                <a:lnTo>
                  <a:pt x="4917112" y="902084"/>
                </a:lnTo>
                <a:lnTo>
                  <a:pt x="4917112" y="1028689"/>
                </a:lnTo>
                <a:lnTo>
                  <a:pt x="4853165" y="1028689"/>
                </a:lnTo>
                <a:close/>
                <a:moveTo>
                  <a:pt x="1391903" y="84342"/>
                </a:moveTo>
                <a:lnTo>
                  <a:pt x="1244762" y="744693"/>
                </a:lnTo>
                <a:lnTo>
                  <a:pt x="1541957" y="744693"/>
                </a:lnTo>
                <a:close/>
                <a:moveTo>
                  <a:pt x="3965318" y="61025"/>
                </a:moveTo>
                <a:cubicBezTo>
                  <a:pt x="3909695" y="62118"/>
                  <a:pt x="3869656" y="80339"/>
                  <a:pt x="3845201" y="115686"/>
                </a:cubicBezTo>
                <a:cubicBezTo>
                  <a:pt x="3820747" y="151033"/>
                  <a:pt x="3808777" y="196948"/>
                  <a:pt x="3809294" y="253431"/>
                </a:cubicBezTo>
                <a:lnTo>
                  <a:pt x="3809294" y="784002"/>
                </a:lnTo>
                <a:cubicBezTo>
                  <a:pt x="3808777" y="840485"/>
                  <a:pt x="3820747" y="886400"/>
                  <a:pt x="3845201" y="921747"/>
                </a:cubicBezTo>
                <a:cubicBezTo>
                  <a:pt x="3869656" y="957094"/>
                  <a:pt x="3909695" y="975314"/>
                  <a:pt x="3965318" y="976408"/>
                </a:cubicBezTo>
                <a:cubicBezTo>
                  <a:pt x="4021701" y="975314"/>
                  <a:pt x="4062408" y="957094"/>
                  <a:pt x="4087439" y="921747"/>
                </a:cubicBezTo>
                <a:cubicBezTo>
                  <a:pt x="4112471" y="886400"/>
                  <a:pt x="4124745" y="840485"/>
                  <a:pt x="4124259" y="784002"/>
                </a:cubicBezTo>
                <a:lnTo>
                  <a:pt x="4124259" y="253431"/>
                </a:lnTo>
                <a:cubicBezTo>
                  <a:pt x="4124745" y="196948"/>
                  <a:pt x="4112471" y="151033"/>
                  <a:pt x="4087439" y="115686"/>
                </a:cubicBezTo>
                <a:cubicBezTo>
                  <a:pt x="4062408" y="80339"/>
                  <a:pt x="4021701" y="62118"/>
                  <a:pt x="3965318" y="61025"/>
                </a:cubicBezTo>
                <a:close/>
                <a:moveTo>
                  <a:pt x="4296347" y="8744"/>
                </a:moveTo>
                <a:lnTo>
                  <a:pt x="4363201" y="8744"/>
                </a:lnTo>
                <a:lnTo>
                  <a:pt x="4363201" y="782583"/>
                </a:lnTo>
                <a:cubicBezTo>
                  <a:pt x="4362563" y="838478"/>
                  <a:pt x="4374047" y="884444"/>
                  <a:pt x="4397651" y="920483"/>
                </a:cubicBezTo>
                <a:cubicBezTo>
                  <a:pt x="4421255" y="956521"/>
                  <a:pt x="4460809" y="975163"/>
                  <a:pt x="4516311" y="976408"/>
                </a:cubicBezTo>
                <a:cubicBezTo>
                  <a:pt x="4571814" y="975163"/>
                  <a:pt x="4611367" y="956521"/>
                  <a:pt x="4634972" y="920483"/>
                </a:cubicBezTo>
                <a:cubicBezTo>
                  <a:pt x="4658577" y="884444"/>
                  <a:pt x="4670059" y="838478"/>
                  <a:pt x="4669421" y="782583"/>
                </a:cubicBezTo>
                <a:lnTo>
                  <a:pt x="4669421" y="8744"/>
                </a:lnTo>
                <a:lnTo>
                  <a:pt x="4731905" y="8744"/>
                </a:lnTo>
                <a:lnTo>
                  <a:pt x="4731905" y="779669"/>
                </a:lnTo>
                <a:cubicBezTo>
                  <a:pt x="4732612" y="854167"/>
                  <a:pt x="4715939" y="915344"/>
                  <a:pt x="4681887" y="963200"/>
                </a:cubicBezTo>
                <a:cubicBezTo>
                  <a:pt x="4647834" y="1011057"/>
                  <a:pt x="4592157" y="1035801"/>
                  <a:pt x="4514853" y="1037433"/>
                </a:cubicBezTo>
                <a:cubicBezTo>
                  <a:pt x="4437493" y="1035801"/>
                  <a:pt x="4381575" y="1011057"/>
                  <a:pt x="4347095" y="963200"/>
                </a:cubicBezTo>
                <a:cubicBezTo>
                  <a:pt x="4312617" y="915344"/>
                  <a:pt x="4295700" y="854167"/>
                  <a:pt x="4296347" y="779669"/>
                </a:cubicBezTo>
                <a:close/>
                <a:moveTo>
                  <a:pt x="3146841" y="8744"/>
                </a:moveTo>
                <a:lnTo>
                  <a:pt x="3216793" y="8744"/>
                </a:lnTo>
                <a:lnTo>
                  <a:pt x="3411975" y="544946"/>
                </a:lnTo>
                <a:lnTo>
                  <a:pt x="3607174" y="8744"/>
                </a:lnTo>
                <a:lnTo>
                  <a:pt x="3672753" y="8744"/>
                </a:lnTo>
                <a:lnTo>
                  <a:pt x="3442496" y="636740"/>
                </a:lnTo>
                <a:lnTo>
                  <a:pt x="3442496" y="1028689"/>
                </a:lnTo>
                <a:lnTo>
                  <a:pt x="3375641" y="1028689"/>
                </a:lnTo>
                <a:lnTo>
                  <a:pt x="3375641" y="636740"/>
                </a:lnTo>
                <a:close/>
                <a:moveTo>
                  <a:pt x="2346636" y="8744"/>
                </a:moveTo>
                <a:lnTo>
                  <a:pt x="2413491" y="8744"/>
                </a:lnTo>
                <a:lnTo>
                  <a:pt x="2413491" y="547860"/>
                </a:lnTo>
                <a:lnTo>
                  <a:pt x="2745761" y="8744"/>
                </a:lnTo>
                <a:lnTo>
                  <a:pt x="2815713" y="8744"/>
                </a:lnTo>
                <a:lnTo>
                  <a:pt x="2524248" y="483749"/>
                </a:lnTo>
                <a:lnTo>
                  <a:pt x="2834658" y="1028689"/>
                </a:lnTo>
                <a:lnTo>
                  <a:pt x="2764707" y="1028689"/>
                </a:lnTo>
                <a:lnTo>
                  <a:pt x="2483443" y="549317"/>
                </a:lnTo>
                <a:lnTo>
                  <a:pt x="2413491" y="660053"/>
                </a:lnTo>
                <a:lnTo>
                  <a:pt x="2413491" y="1028689"/>
                </a:lnTo>
                <a:lnTo>
                  <a:pt x="2346636" y="1028689"/>
                </a:lnTo>
                <a:close/>
                <a:moveTo>
                  <a:pt x="1775137" y="8744"/>
                </a:moveTo>
                <a:lnTo>
                  <a:pt x="1862408" y="8744"/>
                </a:lnTo>
                <a:lnTo>
                  <a:pt x="2168614" y="869841"/>
                </a:lnTo>
                <a:lnTo>
                  <a:pt x="2168614" y="8744"/>
                </a:lnTo>
                <a:lnTo>
                  <a:pt x="2229640" y="8744"/>
                </a:lnTo>
                <a:lnTo>
                  <a:pt x="2229640" y="1028689"/>
                </a:lnTo>
                <a:lnTo>
                  <a:pt x="2155491" y="1028689"/>
                </a:lnTo>
                <a:lnTo>
                  <a:pt x="1836162" y="119318"/>
                </a:lnTo>
                <a:lnTo>
                  <a:pt x="1836162" y="1028689"/>
                </a:lnTo>
                <a:lnTo>
                  <a:pt x="1775137" y="1028689"/>
                </a:lnTo>
                <a:close/>
                <a:moveTo>
                  <a:pt x="565461" y="8744"/>
                </a:moveTo>
                <a:lnTo>
                  <a:pt x="632316" y="8744"/>
                </a:lnTo>
                <a:lnTo>
                  <a:pt x="632316" y="488204"/>
                </a:lnTo>
                <a:lnTo>
                  <a:pt x="950195" y="488204"/>
                </a:lnTo>
                <a:lnTo>
                  <a:pt x="950195" y="8744"/>
                </a:lnTo>
                <a:lnTo>
                  <a:pt x="1018507" y="8744"/>
                </a:lnTo>
                <a:lnTo>
                  <a:pt x="1018507" y="1028689"/>
                </a:lnTo>
                <a:lnTo>
                  <a:pt x="950195" y="1028689"/>
                </a:lnTo>
                <a:lnTo>
                  <a:pt x="950195" y="549229"/>
                </a:lnTo>
                <a:lnTo>
                  <a:pt x="632316" y="549229"/>
                </a:lnTo>
                <a:lnTo>
                  <a:pt x="632316" y="1028689"/>
                </a:lnTo>
                <a:lnTo>
                  <a:pt x="565461" y="1028689"/>
                </a:lnTo>
                <a:close/>
                <a:moveTo>
                  <a:pt x="0" y="8744"/>
                </a:moveTo>
                <a:lnTo>
                  <a:pt x="482193" y="8744"/>
                </a:lnTo>
                <a:lnTo>
                  <a:pt x="482193" y="69769"/>
                </a:lnTo>
                <a:lnTo>
                  <a:pt x="275252" y="69769"/>
                </a:lnTo>
                <a:lnTo>
                  <a:pt x="275252" y="1028689"/>
                </a:lnTo>
                <a:lnTo>
                  <a:pt x="208398" y="1028689"/>
                </a:lnTo>
                <a:lnTo>
                  <a:pt x="208398" y="69769"/>
                </a:lnTo>
                <a:lnTo>
                  <a:pt x="0" y="69769"/>
                </a:lnTo>
                <a:close/>
                <a:moveTo>
                  <a:pt x="4851711" y="7286"/>
                </a:moveTo>
                <a:lnTo>
                  <a:pt x="4918565" y="7286"/>
                </a:lnTo>
                <a:lnTo>
                  <a:pt x="4918565" y="540667"/>
                </a:lnTo>
                <a:lnTo>
                  <a:pt x="4909845" y="802986"/>
                </a:lnTo>
                <a:lnTo>
                  <a:pt x="4860431" y="802986"/>
                </a:lnTo>
                <a:lnTo>
                  <a:pt x="4851711" y="540667"/>
                </a:lnTo>
                <a:close/>
                <a:moveTo>
                  <a:pt x="1345284" y="7286"/>
                </a:moveTo>
                <a:lnTo>
                  <a:pt x="1442892" y="7286"/>
                </a:lnTo>
                <a:lnTo>
                  <a:pt x="1670160" y="1028689"/>
                </a:lnTo>
                <a:lnTo>
                  <a:pt x="1603144" y="1028689"/>
                </a:lnTo>
                <a:lnTo>
                  <a:pt x="1552155" y="802804"/>
                </a:lnTo>
                <a:lnTo>
                  <a:pt x="1234565" y="802804"/>
                </a:lnTo>
                <a:lnTo>
                  <a:pt x="1183575" y="1028689"/>
                </a:lnTo>
                <a:lnTo>
                  <a:pt x="1122388" y="1028689"/>
                </a:lnTo>
                <a:close/>
                <a:moveTo>
                  <a:pt x="3965318" y="0"/>
                </a:moveTo>
                <a:cubicBezTo>
                  <a:pt x="4043625" y="1449"/>
                  <a:pt x="4100943" y="25832"/>
                  <a:pt x="4137272" y="73148"/>
                </a:cubicBezTo>
                <a:cubicBezTo>
                  <a:pt x="4173601" y="120464"/>
                  <a:pt x="4191548" y="182016"/>
                  <a:pt x="4191113" y="257804"/>
                </a:cubicBezTo>
                <a:lnTo>
                  <a:pt x="4191113" y="779630"/>
                </a:lnTo>
                <a:cubicBezTo>
                  <a:pt x="4191548" y="855418"/>
                  <a:pt x="4173601" y="916969"/>
                  <a:pt x="4137272" y="964285"/>
                </a:cubicBezTo>
                <a:cubicBezTo>
                  <a:pt x="4100943" y="1011601"/>
                  <a:pt x="4043625" y="1035984"/>
                  <a:pt x="3965318" y="1037433"/>
                </a:cubicBezTo>
                <a:cubicBezTo>
                  <a:pt x="3888409" y="1035984"/>
                  <a:pt x="3831942" y="1011601"/>
                  <a:pt x="3795917" y="964285"/>
                </a:cubicBezTo>
                <a:cubicBezTo>
                  <a:pt x="3759891" y="916969"/>
                  <a:pt x="3742065" y="855418"/>
                  <a:pt x="3742439" y="779630"/>
                </a:cubicBezTo>
                <a:lnTo>
                  <a:pt x="3742439" y="257804"/>
                </a:lnTo>
                <a:cubicBezTo>
                  <a:pt x="3742065" y="182016"/>
                  <a:pt x="3759891" y="120464"/>
                  <a:pt x="3795917" y="73148"/>
                </a:cubicBezTo>
                <a:cubicBezTo>
                  <a:pt x="3831942" y="25832"/>
                  <a:pt x="3888409" y="1449"/>
                  <a:pt x="396531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45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206811-138A-4149-A6DA-9EE6C526CC38}"/>
              </a:ext>
            </a:extLst>
          </p:cNvPr>
          <p:cNvSpPr/>
          <p:nvPr/>
        </p:nvSpPr>
        <p:spPr>
          <a:xfrm>
            <a:off x="1578685" y="682171"/>
            <a:ext cx="9012608" cy="5413829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3B9EB7-1E8E-45BB-A123-1C45BC1A3EE7}"/>
              </a:ext>
            </a:extLst>
          </p:cNvPr>
          <p:cNvGrpSpPr/>
          <p:nvPr/>
        </p:nvGrpSpPr>
        <p:grpSpPr>
          <a:xfrm>
            <a:off x="1578685" y="938811"/>
            <a:ext cx="9034629" cy="4980377"/>
            <a:chOff x="-196862" y="223157"/>
            <a:chExt cx="12387246" cy="682852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AD9A038-9A95-4653-941C-AA6DD2B75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6993" y="223157"/>
              <a:ext cx="2618014" cy="1114600"/>
            </a:xfrm>
            <a:prstGeom prst="rect">
              <a:avLst/>
            </a:prstGeom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2C5A453-6CD2-4799-87CB-F58F8BB32FA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337757"/>
              <a:ext cx="0" cy="735972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C4F73D1-968A-4E47-834B-991534285F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6993" y="1665514"/>
              <a:ext cx="10238015" cy="0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342679C-04E3-498F-BC5A-856F8F779CC7}"/>
                </a:ext>
              </a:extLst>
            </p:cNvPr>
            <p:cNvCxnSpPr/>
            <p:nvPr/>
          </p:nvCxnSpPr>
          <p:spPr>
            <a:xfrm>
              <a:off x="976993" y="1665514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1CF2DE2-0016-4222-BBCD-31852FB48E7A}"/>
                </a:ext>
              </a:extLst>
            </p:cNvPr>
            <p:cNvCxnSpPr/>
            <p:nvPr/>
          </p:nvCxnSpPr>
          <p:spPr>
            <a:xfrm>
              <a:off x="3426278" y="1665514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C49DC58-94B1-485D-BAD3-3FBA6FC87123}"/>
                </a:ext>
              </a:extLst>
            </p:cNvPr>
            <p:cNvCxnSpPr/>
            <p:nvPr/>
          </p:nvCxnSpPr>
          <p:spPr>
            <a:xfrm>
              <a:off x="11215008" y="1665514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49BE3D0-4692-4D42-8CA8-FC579D94A99A}"/>
                </a:ext>
              </a:extLst>
            </p:cNvPr>
            <p:cNvCxnSpPr/>
            <p:nvPr/>
          </p:nvCxnSpPr>
          <p:spPr>
            <a:xfrm>
              <a:off x="8624208" y="1657349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55F9371-1877-4B45-986C-31C494E44BD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B3EDF3A-187F-457E-866C-9DB7047999D9}"/>
                </a:ext>
              </a:extLst>
            </p:cNvPr>
            <p:cNvCxnSpPr>
              <a:cxnSpLocks/>
            </p:cNvCxnSpPr>
            <p:nvPr/>
          </p:nvCxnSpPr>
          <p:spPr>
            <a:xfrm>
              <a:off x="976993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67331A0-8D02-456B-A2E9-90BAD134D195}"/>
                </a:ext>
              </a:extLst>
            </p:cNvPr>
            <p:cNvCxnSpPr>
              <a:cxnSpLocks/>
            </p:cNvCxnSpPr>
            <p:nvPr/>
          </p:nvCxnSpPr>
          <p:spPr>
            <a:xfrm>
              <a:off x="3426278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11D155C-50C4-4BE7-A77B-023896414FB2}"/>
                </a:ext>
              </a:extLst>
            </p:cNvPr>
            <p:cNvCxnSpPr>
              <a:cxnSpLocks/>
            </p:cNvCxnSpPr>
            <p:nvPr/>
          </p:nvCxnSpPr>
          <p:spPr>
            <a:xfrm>
              <a:off x="11215008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C81B599-A68A-4B28-999D-AA70F350A616}"/>
                </a:ext>
              </a:extLst>
            </p:cNvPr>
            <p:cNvCxnSpPr>
              <a:cxnSpLocks/>
            </p:cNvCxnSpPr>
            <p:nvPr/>
          </p:nvCxnSpPr>
          <p:spPr>
            <a:xfrm>
              <a:off x="8624208" y="3725050"/>
              <a:ext cx="0" cy="201971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234C817C-3D8D-4CE9-B894-92CFFE9E6030}"/>
                </a:ext>
              </a:extLst>
            </p:cNvPr>
            <p:cNvCxnSpPr>
              <a:cxnSpLocks/>
            </p:cNvCxnSpPr>
            <p:nvPr/>
          </p:nvCxnSpPr>
          <p:spPr>
            <a:xfrm>
              <a:off x="3990744" y="5821839"/>
              <a:ext cx="0" cy="187248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63179488-F158-42EB-B0B5-393507CA7E22}"/>
                </a:ext>
              </a:extLst>
            </p:cNvPr>
            <p:cNvSpPr/>
            <p:nvPr/>
          </p:nvSpPr>
          <p:spPr>
            <a:xfrm rot="2672822">
              <a:off x="403116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EE26995-438D-4011-A07F-9C4FB007E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8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413" y="2722913"/>
              <a:ext cx="1131160" cy="419048"/>
            </a:xfrm>
            <a:prstGeom prst="rect">
              <a:avLst/>
            </a:prstGeom>
          </p:spPr>
        </p:pic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3ED1F89-44D0-409E-86F3-ED2CE20D1E3B}"/>
                </a:ext>
              </a:extLst>
            </p:cNvPr>
            <p:cNvSpPr/>
            <p:nvPr/>
          </p:nvSpPr>
          <p:spPr>
            <a:xfrm rot="2672822">
              <a:off x="2850988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E5A603B-A0E4-43E9-AADB-4F67614A162C}"/>
                </a:ext>
              </a:extLst>
            </p:cNvPr>
            <p:cNvSpPr/>
            <p:nvPr/>
          </p:nvSpPr>
          <p:spPr>
            <a:xfrm rot="2672822">
              <a:off x="5520711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FBE2690-E05E-491D-90A3-3A6D1135FF6F}"/>
                </a:ext>
              </a:extLst>
            </p:cNvPr>
            <p:cNvSpPr/>
            <p:nvPr/>
          </p:nvSpPr>
          <p:spPr>
            <a:xfrm rot="2672822">
              <a:off x="8048919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4382DBE-68BB-4B78-BBEB-EF4927384220}"/>
                </a:ext>
              </a:extLst>
            </p:cNvPr>
            <p:cNvSpPr/>
            <p:nvPr/>
          </p:nvSpPr>
          <p:spPr>
            <a:xfrm rot="2672822">
              <a:off x="10638307" y="2348262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DDBBB51-9D9B-40B9-AA08-EBCCAE193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5604" y="2746666"/>
              <a:ext cx="1257151" cy="371543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09984F1-9261-45C7-A892-785311BC92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13518" r="-23576"/>
            <a:stretch/>
          </p:blipFill>
          <p:spPr>
            <a:xfrm>
              <a:off x="7868432" y="2722913"/>
              <a:ext cx="1703618" cy="5255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4D06900-AE10-44C6-B5BD-177542CF0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8558" y="2692036"/>
              <a:ext cx="1214883" cy="426173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8495698-D836-4C3A-89B8-EFE9490A3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9575" y="2702253"/>
              <a:ext cx="1191467" cy="439708"/>
            </a:xfrm>
            <a:prstGeom prst="rect">
              <a:avLst/>
            </a:prstGeom>
          </p:spPr>
        </p:pic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67DCBAAD-9043-4578-B8DB-4F47781949CA}"/>
                </a:ext>
              </a:extLst>
            </p:cNvPr>
            <p:cNvSpPr/>
            <p:nvPr/>
          </p:nvSpPr>
          <p:spPr>
            <a:xfrm>
              <a:off x="-196862" y="4016474"/>
              <a:ext cx="1852933" cy="676435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9A013819-338E-41E4-94F3-87069735B0E8}"/>
                </a:ext>
              </a:extLst>
            </p:cNvPr>
            <p:cNvSpPr/>
            <p:nvPr/>
          </p:nvSpPr>
          <p:spPr>
            <a:xfrm>
              <a:off x="2507089" y="4035694"/>
              <a:ext cx="1814179" cy="676435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7CC4D2D-124D-433C-8F8A-B24866A16784}"/>
                </a:ext>
              </a:extLst>
            </p:cNvPr>
            <p:cNvSpPr/>
            <p:nvPr/>
          </p:nvSpPr>
          <p:spPr>
            <a:xfrm>
              <a:off x="5200773" y="4016474"/>
              <a:ext cx="1814179" cy="595146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DD1DF0D-1F3F-42C7-BB4A-EF42689914B2}"/>
                </a:ext>
              </a:extLst>
            </p:cNvPr>
            <p:cNvSpPr/>
            <p:nvPr/>
          </p:nvSpPr>
          <p:spPr>
            <a:xfrm>
              <a:off x="7724112" y="4016475"/>
              <a:ext cx="1814179" cy="595146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E95CF56F-9E9B-4FAF-8769-E907E71D6254}"/>
                </a:ext>
              </a:extLst>
            </p:cNvPr>
            <p:cNvSpPr/>
            <p:nvPr/>
          </p:nvSpPr>
          <p:spPr>
            <a:xfrm>
              <a:off x="10411753" y="4096577"/>
              <a:ext cx="1627112" cy="595146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C123748-C2E5-413F-9EE2-17415BEE8955}"/>
                </a:ext>
              </a:extLst>
            </p:cNvPr>
            <p:cNvSpPr txBox="1"/>
            <p:nvPr/>
          </p:nvSpPr>
          <p:spPr>
            <a:xfrm>
              <a:off x="-166668" y="4105587"/>
              <a:ext cx="1974394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Dry Van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Expedited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45441AA-3A2C-4788-99A1-6615A3D54728}"/>
                </a:ext>
              </a:extLst>
            </p:cNvPr>
            <p:cNvSpPr txBox="1"/>
            <p:nvPr/>
          </p:nvSpPr>
          <p:spPr>
            <a:xfrm>
              <a:off x="2421022" y="4105769"/>
              <a:ext cx="1950780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Specialized High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Value Products 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2C69B81-82EC-4723-A383-31C2472E209E}"/>
                </a:ext>
              </a:extLst>
            </p:cNvPr>
            <p:cNvSpPr txBox="1"/>
            <p:nvPr/>
          </p:nvSpPr>
          <p:spPr>
            <a:xfrm>
              <a:off x="5108416" y="4046977"/>
              <a:ext cx="1950776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Flatbed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National/Regional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355D272-2A71-44E1-933A-60A5DDFD0008}"/>
                </a:ext>
              </a:extLst>
            </p:cNvPr>
            <p:cNvSpPr txBox="1"/>
            <p:nvPr/>
          </p:nvSpPr>
          <p:spPr>
            <a:xfrm>
              <a:off x="7834448" y="4066057"/>
              <a:ext cx="1542572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Operating Fleet/Support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1A296C0-16C6-457A-8004-C9F19AE753F1}"/>
                </a:ext>
              </a:extLst>
            </p:cNvPr>
            <p:cNvSpPr txBox="1"/>
            <p:nvPr/>
          </p:nvSpPr>
          <p:spPr>
            <a:xfrm>
              <a:off x="10239630" y="4140351"/>
              <a:ext cx="1950754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Customized Fleet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Operations 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B6704A92-6CA8-4D30-BAEA-32859A0FF313}"/>
                </a:ext>
              </a:extLst>
            </p:cNvPr>
            <p:cNvSpPr/>
            <p:nvPr/>
          </p:nvSpPr>
          <p:spPr>
            <a:xfrm rot="2638132">
              <a:off x="3591542" y="4858173"/>
              <a:ext cx="798402" cy="798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DC660E27-80B5-42B2-AE73-AC852E7016EA}"/>
                </a:ext>
              </a:extLst>
            </p:cNvPr>
            <p:cNvSpPr/>
            <p:nvPr/>
          </p:nvSpPr>
          <p:spPr>
            <a:xfrm rot="2638132">
              <a:off x="5903607" y="4858173"/>
              <a:ext cx="798402" cy="798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6FEAE6B-2592-4C00-94CA-32D4294F321A}"/>
                </a:ext>
              </a:extLst>
            </p:cNvPr>
            <p:cNvSpPr/>
            <p:nvPr/>
          </p:nvSpPr>
          <p:spPr>
            <a:xfrm rot="2638132">
              <a:off x="8215672" y="4858173"/>
              <a:ext cx="798402" cy="798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9295C5D-3BAC-46E7-A59A-19411BBFD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847" y="5086559"/>
              <a:ext cx="762052" cy="271761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9250935E-231A-4808-A1BC-2018DE7E6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8561" y="5079899"/>
              <a:ext cx="1024363" cy="425636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7242ED14-3FFA-4AE5-AE9A-7EECE6D02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9132" y="5079899"/>
              <a:ext cx="775477" cy="278422"/>
            </a:xfrm>
            <a:prstGeom prst="rect">
              <a:avLst/>
            </a:prstGeom>
          </p:spPr>
        </p:pic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315A5FF8-5D2A-42BF-9688-EC1F7F50ED85}"/>
                </a:ext>
              </a:extLst>
            </p:cNvPr>
            <p:cNvCxnSpPr>
              <a:cxnSpLocks/>
            </p:cNvCxnSpPr>
            <p:nvPr/>
          </p:nvCxnSpPr>
          <p:spPr>
            <a:xfrm>
              <a:off x="6293073" y="5821839"/>
              <a:ext cx="0" cy="187248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4DE51673-22D9-47B3-BEAD-54763B95DF87}"/>
                </a:ext>
              </a:extLst>
            </p:cNvPr>
            <p:cNvCxnSpPr>
              <a:cxnSpLocks/>
            </p:cNvCxnSpPr>
            <p:nvPr/>
          </p:nvCxnSpPr>
          <p:spPr>
            <a:xfrm>
              <a:off x="8607576" y="5821839"/>
              <a:ext cx="0" cy="187248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E7D0AB-C1A0-4396-AC33-8F08569D79FA}"/>
                </a:ext>
              </a:extLst>
            </p:cNvPr>
            <p:cNvSpPr txBox="1"/>
            <p:nvPr/>
          </p:nvSpPr>
          <p:spPr>
            <a:xfrm>
              <a:off x="3288615" y="6165504"/>
              <a:ext cx="1404253" cy="8861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PEGASUS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 Controlled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519DA03-E1D7-4583-B349-5C7D085DFA27}"/>
                </a:ext>
              </a:extLst>
            </p:cNvPr>
            <p:cNvSpPr txBox="1"/>
            <p:nvPr/>
          </p:nvSpPr>
          <p:spPr>
            <a:xfrm>
              <a:off x="5590947" y="6165504"/>
              <a:ext cx="1404253" cy="63298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Regional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Flatbed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CD8E96E-D58D-4B55-982D-44B86386DD45}"/>
                </a:ext>
              </a:extLst>
            </p:cNvPr>
            <p:cNvSpPr txBox="1"/>
            <p:nvPr/>
          </p:nvSpPr>
          <p:spPr>
            <a:xfrm>
              <a:off x="7926479" y="6165504"/>
              <a:ext cx="1404253" cy="63298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West Coast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Regional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6414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E206811-138A-4149-A6DA-9EE6C526CC38}"/>
              </a:ext>
            </a:extLst>
          </p:cNvPr>
          <p:cNvSpPr/>
          <p:nvPr/>
        </p:nvSpPr>
        <p:spPr>
          <a:xfrm>
            <a:off x="1578685" y="682171"/>
            <a:ext cx="9012608" cy="5413829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3B9EB7-1E8E-45BB-A123-1C45BC1A3EE7}"/>
              </a:ext>
            </a:extLst>
          </p:cNvPr>
          <p:cNvGrpSpPr/>
          <p:nvPr/>
        </p:nvGrpSpPr>
        <p:grpSpPr>
          <a:xfrm>
            <a:off x="1578685" y="938811"/>
            <a:ext cx="9034629" cy="4980377"/>
            <a:chOff x="-196862" y="223157"/>
            <a:chExt cx="12387246" cy="682852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AD9A038-9A95-4653-941C-AA6DD2B750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86993" y="223157"/>
              <a:ext cx="2618014" cy="1114600"/>
            </a:xfrm>
            <a:prstGeom prst="rect">
              <a:avLst/>
            </a:prstGeom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2C5A453-6CD2-4799-87CB-F58F8BB32FA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337757"/>
              <a:ext cx="0" cy="735972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BC4F73D1-968A-4E47-834B-991534285F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6993" y="1665514"/>
              <a:ext cx="10238015" cy="0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0342679C-04E3-498F-BC5A-856F8F779CC7}"/>
                </a:ext>
              </a:extLst>
            </p:cNvPr>
            <p:cNvCxnSpPr/>
            <p:nvPr/>
          </p:nvCxnSpPr>
          <p:spPr>
            <a:xfrm>
              <a:off x="976993" y="1665514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B1CF2DE2-0016-4222-BBCD-31852FB48E7A}"/>
                </a:ext>
              </a:extLst>
            </p:cNvPr>
            <p:cNvCxnSpPr/>
            <p:nvPr/>
          </p:nvCxnSpPr>
          <p:spPr>
            <a:xfrm>
              <a:off x="3426278" y="1665514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C49DC58-94B1-485D-BAD3-3FBA6FC87123}"/>
                </a:ext>
              </a:extLst>
            </p:cNvPr>
            <p:cNvCxnSpPr/>
            <p:nvPr/>
          </p:nvCxnSpPr>
          <p:spPr>
            <a:xfrm>
              <a:off x="11215008" y="1665514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E49BE3D0-4692-4D42-8CA8-FC579D94A99A}"/>
                </a:ext>
              </a:extLst>
            </p:cNvPr>
            <p:cNvCxnSpPr/>
            <p:nvPr/>
          </p:nvCxnSpPr>
          <p:spPr>
            <a:xfrm>
              <a:off x="8624208" y="1657349"/>
              <a:ext cx="0" cy="408215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55F9371-1877-4B45-986C-31C494E44BD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B3EDF3A-187F-457E-866C-9DB7047999D9}"/>
                </a:ext>
              </a:extLst>
            </p:cNvPr>
            <p:cNvCxnSpPr>
              <a:cxnSpLocks/>
            </p:cNvCxnSpPr>
            <p:nvPr/>
          </p:nvCxnSpPr>
          <p:spPr>
            <a:xfrm>
              <a:off x="976993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C67331A0-8D02-456B-A2E9-90BAD134D195}"/>
                </a:ext>
              </a:extLst>
            </p:cNvPr>
            <p:cNvCxnSpPr>
              <a:cxnSpLocks/>
            </p:cNvCxnSpPr>
            <p:nvPr/>
          </p:nvCxnSpPr>
          <p:spPr>
            <a:xfrm>
              <a:off x="3426278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111D155C-50C4-4BE7-A77B-023896414FB2}"/>
                </a:ext>
              </a:extLst>
            </p:cNvPr>
            <p:cNvCxnSpPr>
              <a:cxnSpLocks/>
            </p:cNvCxnSpPr>
            <p:nvPr/>
          </p:nvCxnSpPr>
          <p:spPr>
            <a:xfrm>
              <a:off x="11215008" y="3725050"/>
              <a:ext cx="0" cy="210136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FC81B599-A68A-4B28-999D-AA70F350A616}"/>
                </a:ext>
              </a:extLst>
            </p:cNvPr>
            <p:cNvCxnSpPr>
              <a:cxnSpLocks/>
            </p:cNvCxnSpPr>
            <p:nvPr/>
          </p:nvCxnSpPr>
          <p:spPr>
            <a:xfrm>
              <a:off x="8624208" y="3725050"/>
              <a:ext cx="0" cy="201971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234C817C-3D8D-4CE9-B894-92CFFE9E6030}"/>
                </a:ext>
              </a:extLst>
            </p:cNvPr>
            <p:cNvCxnSpPr>
              <a:cxnSpLocks/>
            </p:cNvCxnSpPr>
            <p:nvPr/>
          </p:nvCxnSpPr>
          <p:spPr>
            <a:xfrm>
              <a:off x="3990744" y="5821839"/>
              <a:ext cx="0" cy="187248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63179488-F158-42EB-B0B5-393507CA7E22}"/>
                </a:ext>
              </a:extLst>
            </p:cNvPr>
            <p:cNvSpPr/>
            <p:nvPr/>
          </p:nvSpPr>
          <p:spPr>
            <a:xfrm rot="2672822">
              <a:off x="403116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EE26995-438D-4011-A07F-9C4FB007E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8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413" y="2722913"/>
              <a:ext cx="1131160" cy="419048"/>
            </a:xfrm>
            <a:prstGeom prst="rect">
              <a:avLst/>
            </a:prstGeom>
          </p:spPr>
        </p:pic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3ED1F89-44D0-409E-86F3-ED2CE20D1E3B}"/>
                </a:ext>
              </a:extLst>
            </p:cNvPr>
            <p:cNvSpPr/>
            <p:nvPr/>
          </p:nvSpPr>
          <p:spPr>
            <a:xfrm rot="2672822">
              <a:off x="2850988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6E5A603B-A0E4-43E9-AADB-4F67614A162C}"/>
                </a:ext>
              </a:extLst>
            </p:cNvPr>
            <p:cNvSpPr/>
            <p:nvPr/>
          </p:nvSpPr>
          <p:spPr>
            <a:xfrm rot="2672822">
              <a:off x="5520711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DFBE2690-E05E-491D-90A3-3A6D1135FF6F}"/>
                </a:ext>
              </a:extLst>
            </p:cNvPr>
            <p:cNvSpPr/>
            <p:nvPr/>
          </p:nvSpPr>
          <p:spPr>
            <a:xfrm rot="2672822">
              <a:off x="8048919" y="2348261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4382DBE-68BB-4B78-BBEB-EF4927384220}"/>
                </a:ext>
              </a:extLst>
            </p:cNvPr>
            <p:cNvSpPr/>
            <p:nvPr/>
          </p:nvSpPr>
          <p:spPr>
            <a:xfrm rot="2672822">
              <a:off x="10638307" y="2348262"/>
              <a:ext cx="1150578" cy="115057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DDBBB51-9D9B-40B9-AA08-EBCCAE193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85604" y="2746666"/>
              <a:ext cx="1257151" cy="371543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09984F1-9261-45C7-A892-785311BC92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13518" r="-23576"/>
            <a:stretch/>
          </p:blipFill>
          <p:spPr>
            <a:xfrm>
              <a:off x="7868432" y="2722913"/>
              <a:ext cx="1703618" cy="525505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94D06900-AE10-44C6-B5BD-177542CF0C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88558" y="2692036"/>
              <a:ext cx="1214883" cy="426173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8495698-D836-4C3A-89B8-EFE9490A37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9575" y="2702253"/>
              <a:ext cx="1191467" cy="439708"/>
            </a:xfrm>
            <a:prstGeom prst="rect">
              <a:avLst/>
            </a:prstGeom>
          </p:spPr>
        </p:pic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67DCBAAD-9043-4578-B8DB-4F47781949CA}"/>
                </a:ext>
              </a:extLst>
            </p:cNvPr>
            <p:cNvSpPr/>
            <p:nvPr/>
          </p:nvSpPr>
          <p:spPr>
            <a:xfrm>
              <a:off x="-196862" y="4016474"/>
              <a:ext cx="1852933" cy="676435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9A013819-338E-41E4-94F3-87069735B0E8}"/>
                </a:ext>
              </a:extLst>
            </p:cNvPr>
            <p:cNvSpPr/>
            <p:nvPr/>
          </p:nvSpPr>
          <p:spPr>
            <a:xfrm>
              <a:off x="2507089" y="4035694"/>
              <a:ext cx="1814179" cy="676435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7CC4D2D-124D-433C-8F8A-B24866A16784}"/>
                </a:ext>
              </a:extLst>
            </p:cNvPr>
            <p:cNvSpPr/>
            <p:nvPr/>
          </p:nvSpPr>
          <p:spPr>
            <a:xfrm>
              <a:off x="5200773" y="4016474"/>
              <a:ext cx="1814179" cy="595146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DD1DF0D-1F3F-42C7-BB4A-EF42689914B2}"/>
                </a:ext>
              </a:extLst>
            </p:cNvPr>
            <p:cNvSpPr/>
            <p:nvPr/>
          </p:nvSpPr>
          <p:spPr>
            <a:xfrm>
              <a:off x="7724112" y="4016475"/>
              <a:ext cx="1814179" cy="595146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E95CF56F-9E9B-4FAF-8769-E907E71D6254}"/>
                </a:ext>
              </a:extLst>
            </p:cNvPr>
            <p:cNvSpPr/>
            <p:nvPr/>
          </p:nvSpPr>
          <p:spPr>
            <a:xfrm>
              <a:off x="10411753" y="4096577"/>
              <a:ext cx="1627112" cy="595146"/>
            </a:xfrm>
            <a:prstGeom prst="round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C123748-C2E5-413F-9EE2-17415BEE8955}"/>
                </a:ext>
              </a:extLst>
            </p:cNvPr>
            <p:cNvSpPr txBox="1"/>
            <p:nvPr/>
          </p:nvSpPr>
          <p:spPr>
            <a:xfrm>
              <a:off x="-166668" y="4105587"/>
              <a:ext cx="1974394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Dry Van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Team Expedited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45441AA-3A2C-4788-99A1-6615A3D54728}"/>
                </a:ext>
              </a:extLst>
            </p:cNvPr>
            <p:cNvSpPr txBox="1"/>
            <p:nvPr/>
          </p:nvSpPr>
          <p:spPr>
            <a:xfrm>
              <a:off x="2421022" y="4105769"/>
              <a:ext cx="1950780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Specialized High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Value Products 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2C69B81-82EC-4723-A383-31C2472E209E}"/>
                </a:ext>
              </a:extLst>
            </p:cNvPr>
            <p:cNvSpPr txBox="1"/>
            <p:nvPr/>
          </p:nvSpPr>
          <p:spPr>
            <a:xfrm>
              <a:off x="5108416" y="4046977"/>
              <a:ext cx="1950776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Flatbed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National/Regional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9355D272-2A71-44E1-933A-60A5DDFD0008}"/>
                </a:ext>
              </a:extLst>
            </p:cNvPr>
            <p:cNvSpPr txBox="1"/>
            <p:nvPr/>
          </p:nvSpPr>
          <p:spPr>
            <a:xfrm>
              <a:off x="7834448" y="4066057"/>
              <a:ext cx="1542572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Operating Fleet/Support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1A296C0-16C6-457A-8004-C9F19AE753F1}"/>
                </a:ext>
              </a:extLst>
            </p:cNvPr>
            <p:cNvSpPr txBox="1"/>
            <p:nvPr/>
          </p:nvSpPr>
          <p:spPr>
            <a:xfrm>
              <a:off x="10239630" y="4140351"/>
              <a:ext cx="1950754" cy="590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Customized Fleet</a:t>
              </a:r>
            </a:p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Operations </a:t>
              </a:r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B6704A92-6CA8-4D30-BAEA-32859A0FF313}"/>
                </a:ext>
              </a:extLst>
            </p:cNvPr>
            <p:cNvSpPr/>
            <p:nvPr/>
          </p:nvSpPr>
          <p:spPr>
            <a:xfrm rot="2638132">
              <a:off x="3591542" y="4858173"/>
              <a:ext cx="798402" cy="798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DC660E27-80B5-42B2-AE73-AC852E7016EA}"/>
                </a:ext>
              </a:extLst>
            </p:cNvPr>
            <p:cNvSpPr/>
            <p:nvPr/>
          </p:nvSpPr>
          <p:spPr>
            <a:xfrm rot="2638132">
              <a:off x="5903607" y="4858173"/>
              <a:ext cx="798402" cy="798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16FEAE6B-2592-4C00-94CA-32D4294F321A}"/>
                </a:ext>
              </a:extLst>
            </p:cNvPr>
            <p:cNvSpPr/>
            <p:nvPr/>
          </p:nvSpPr>
          <p:spPr>
            <a:xfrm rot="2638132">
              <a:off x="8215672" y="4858173"/>
              <a:ext cx="798402" cy="79840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89295C5D-3BAC-46E7-A59A-19411BBFDB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33847" y="5086559"/>
              <a:ext cx="762052" cy="271761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9250935E-231A-4808-A1BC-2018DE7E6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8561" y="5079899"/>
              <a:ext cx="1024363" cy="425636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7242ED14-3FFA-4AE5-AE9A-7EECE6D026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39132" y="5079899"/>
              <a:ext cx="775477" cy="278422"/>
            </a:xfrm>
            <a:prstGeom prst="rect">
              <a:avLst/>
            </a:prstGeom>
          </p:spPr>
        </p:pic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315A5FF8-5D2A-42BF-9688-EC1F7F50ED85}"/>
                </a:ext>
              </a:extLst>
            </p:cNvPr>
            <p:cNvCxnSpPr>
              <a:cxnSpLocks/>
            </p:cNvCxnSpPr>
            <p:nvPr/>
          </p:nvCxnSpPr>
          <p:spPr>
            <a:xfrm>
              <a:off x="6293073" y="5821839"/>
              <a:ext cx="0" cy="187248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4DE51673-22D9-47B3-BEAD-54763B95DF87}"/>
                </a:ext>
              </a:extLst>
            </p:cNvPr>
            <p:cNvCxnSpPr>
              <a:cxnSpLocks/>
            </p:cNvCxnSpPr>
            <p:nvPr/>
          </p:nvCxnSpPr>
          <p:spPr>
            <a:xfrm>
              <a:off x="8607576" y="5821839"/>
              <a:ext cx="0" cy="187248"/>
            </a:xfrm>
            <a:prstGeom prst="line">
              <a:avLst/>
            </a:prstGeom>
            <a:ln w="22225"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0DE7D0AB-C1A0-4396-AC33-8F08569D79FA}"/>
                </a:ext>
              </a:extLst>
            </p:cNvPr>
            <p:cNvSpPr txBox="1"/>
            <p:nvPr/>
          </p:nvSpPr>
          <p:spPr>
            <a:xfrm>
              <a:off x="3288615" y="6165504"/>
              <a:ext cx="1404253" cy="88617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PEGASUS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Temp Controlled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4519DA03-E1D7-4583-B349-5C7D085DFA27}"/>
                </a:ext>
              </a:extLst>
            </p:cNvPr>
            <p:cNvSpPr txBox="1"/>
            <p:nvPr/>
          </p:nvSpPr>
          <p:spPr>
            <a:xfrm>
              <a:off x="5590947" y="6165504"/>
              <a:ext cx="1404253" cy="63298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Regional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Flatbed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8CD8E96E-D58D-4B55-982D-44B86386DD45}"/>
                </a:ext>
              </a:extLst>
            </p:cNvPr>
            <p:cNvSpPr txBox="1"/>
            <p:nvPr/>
          </p:nvSpPr>
          <p:spPr>
            <a:xfrm>
              <a:off x="7926479" y="6165504"/>
              <a:ext cx="1404253" cy="63298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West Coast</a:t>
              </a:r>
            </a:p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Regional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0259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6C99C4E-FF0A-49AB-B7B2-B65FDBECFE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4951009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5F2A451-7576-4837-89C3-2F086C875EC5}"/>
              </a:ext>
            </a:extLst>
          </p:cNvPr>
          <p:cNvSpPr/>
          <p:nvPr/>
        </p:nvSpPr>
        <p:spPr>
          <a:xfrm>
            <a:off x="-203673" y="425570"/>
            <a:ext cx="5154681" cy="274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7C0058-107B-434E-A932-727256B41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5694" y="1134388"/>
            <a:ext cx="2630576" cy="1325563"/>
          </a:xfrm>
          <a:ln>
            <a:solidFill>
              <a:schemeClr val="accent1">
                <a:shade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Industries</a:t>
            </a:r>
            <a:br>
              <a:rPr 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Served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8179D38-FCFF-40EA-BF44-632253B01B70}"/>
              </a:ext>
            </a:extLst>
          </p:cNvPr>
          <p:cNvSpPr/>
          <p:nvPr/>
        </p:nvSpPr>
        <p:spPr>
          <a:xfrm>
            <a:off x="261257" y="5892800"/>
            <a:ext cx="4470400" cy="769257"/>
          </a:xfrm>
          <a:prstGeom prst="rect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E926BFF-6ECF-4F29-9DCF-0002FCA29EA1}"/>
              </a:ext>
            </a:extLst>
          </p:cNvPr>
          <p:cNvGrpSpPr/>
          <p:nvPr/>
        </p:nvGrpSpPr>
        <p:grpSpPr>
          <a:xfrm>
            <a:off x="1112249" y="6123539"/>
            <a:ext cx="2522835" cy="307777"/>
            <a:chOff x="5248099" y="6093160"/>
            <a:chExt cx="2522835" cy="30777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7C7225-A381-4E21-8C38-F84A5DFBC92E}"/>
                </a:ext>
              </a:extLst>
            </p:cNvPr>
            <p:cNvSpPr txBox="1"/>
            <p:nvPr/>
          </p:nvSpPr>
          <p:spPr>
            <a:xfrm>
              <a:off x="6044540" y="6093160"/>
              <a:ext cx="12584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shipments in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2162442-812E-4836-88D3-1E1FC89D3C4E}"/>
                </a:ext>
              </a:extLst>
            </p:cNvPr>
            <p:cNvSpPr txBox="1"/>
            <p:nvPr/>
          </p:nvSpPr>
          <p:spPr>
            <a:xfrm>
              <a:off x="5248099" y="6109273"/>
              <a:ext cx="796441" cy="275553"/>
            </a:xfrm>
            <a:custGeom>
              <a:avLst/>
              <a:gdLst/>
              <a:ahLst/>
              <a:cxnLst/>
              <a:rect l="l" t="t" r="r" b="b"/>
              <a:pathLst>
                <a:path w="796441" h="275553">
                  <a:moveTo>
                    <a:pt x="378194" y="217799"/>
                  </a:moveTo>
                  <a:lnTo>
                    <a:pt x="393656" y="217799"/>
                  </a:lnTo>
                  <a:lnTo>
                    <a:pt x="393656" y="247361"/>
                  </a:lnTo>
                  <a:lnTo>
                    <a:pt x="383465" y="275553"/>
                  </a:lnTo>
                  <a:lnTo>
                    <a:pt x="376431" y="275553"/>
                  </a:lnTo>
                  <a:lnTo>
                    <a:pt x="383465" y="248768"/>
                  </a:lnTo>
                  <a:lnTo>
                    <a:pt x="378194" y="248768"/>
                  </a:lnTo>
                  <a:close/>
                  <a:moveTo>
                    <a:pt x="84252" y="32071"/>
                  </a:moveTo>
                  <a:lnTo>
                    <a:pt x="14780" y="179385"/>
                  </a:lnTo>
                  <a:lnTo>
                    <a:pt x="84252" y="179385"/>
                  </a:lnTo>
                  <a:close/>
                  <a:moveTo>
                    <a:pt x="742188" y="14758"/>
                  </a:moveTo>
                  <a:cubicBezTo>
                    <a:pt x="728722" y="15022"/>
                    <a:pt x="718981" y="19429"/>
                    <a:pt x="712964" y="27977"/>
                  </a:cubicBezTo>
                  <a:cubicBezTo>
                    <a:pt x="706948" y="36525"/>
                    <a:pt x="703994" y="47628"/>
                    <a:pt x="704104" y="61287"/>
                  </a:cubicBezTo>
                  <a:lnTo>
                    <a:pt x="704104" y="189243"/>
                  </a:lnTo>
                  <a:cubicBezTo>
                    <a:pt x="703994" y="203071"/>
                    <a:pt x="706948" y="214278"/>
                    <a:pt x="712964" y="222862"/>
                  </a:cubicBezTo>
                  <a:cubicBezTo>
                    <a:pt x="718981" y="231447"/>
                    <a:pt x="728722" y="235868"/>
                    <a:pt x="742188" y="236125"/>
                  </a:cubicBezTo>
                  <a:cubicBezTo>
                    <a:pt x="755655" y="235868"/>
                    <a:pt x="765396" y="231447"/>
                    <a:pt x="771412" y="222862"/>
                  </a:cubicBezTo>
                  <a:cubicBezTo>
                    <a:pt x="777429" y="214278"/>
                    <a:pt x="780382" y="203071"/>
                    <a:pt x="780272" y="189243"/>
                  </a:cubicBezTo>
                  <a:lnTo>
                    <a:pt x="780272" y="61287"/>
                  </a:lnTo>
                  <a:cubicBezTo>
                    <a:pt x="780382" y="47628"/>
                    <a:pt x="777429" y="36525"/>
                    <a:pt x="771412" y="27977"/>
                  </a:cubicBezTo>
                  <a:cubicBezTo>
                    <a:pt x="765396" y="19429"/>
                    <a:pt x="755655" y="15022"/>
                    <a:pt x="742188" y="14758"/>
                  </a:cubicBezTo>
                  <a:close/>
                  <a:moveTo>
                    <a:pt x="608838" y="14758"/>
                  </a:moveTo>
                  <a:cubicBezTo>
                    <a:pt x="595372" y="15022"/>
                    <a:pt x="585631" y="19429"/>
                    <a:pt x="579614" y="27977"/>
                  </a:cubicBezTo>
                  <a:cubicBezTo>
                    <a:pt x="573598" y="36525"/>
                    <a:pt x="570644" y="47628"/>
                    <a:pt x="570755" y="61287"/>
                  </a:cubicBezTo>
                  <a:lnTo>
                    <a:pt x="570755" y="189243"/>
                  </a:lnTo>
                  <a:cubicBezTo>
                    <a:pt x="570644" y="203071"/>
                    <a:pt x="573598" y="214278"/>
                    <a:pt x="579614" y="222862"/>
                  </a:cubicBezTo>
                  <a:cubicBezTo>
                    <a:pt x="585631" y="231447"/>
                    <a:pt x="595372" y="235868"/>
                    <a:pt x="608838" y="236125"/>
                  </a:cubicBezTo>
                  <a:cubicBezTo>
                    <a:pt x="622304" y="235868"/>
                    <a:pt x="632046" y="231447"/>
                    <a:pt x="638063" y="222862"/>
                  </a:cubicBezTo>
                  <a:cubicBezTo>
                    <a:pt x="644079" y="214278"/>
                    <a:pt x="647032" y="203071"/>
                    <a:pt x="646922" y="189243"/>
                  </a:cubicBezTo>
                  <a:lnTo>
                    <a:pt x="646922" y="61287"/>
                  </a:lnTo>
                  <a:cubicBezTo>
                    <a:pt x="647032" y="47628"/>
                    <a:pt x="644079" y="36525"/>
                    <a:pt x="638063" y="27977"/>
                  </a:cubicBezTo>
                  <a:cubicBezTo>
                    <a:pt x="632046" y="19429"/>
                    <a:pt x="622304" y="15022"/>
                    <a:pt x="608838" y="14758"/>
                  </a:cubicBezTo>
                  <a:close/>
                  <a:moveTo>
                    <a:pt x="475488" y="14758"/>
                  </a:moveTo>
                  <a:cubicBezTo>
                    <a:pt x="462022" y="15022"/>
                    <a:pt x="452281" y="19429"/>
                    <a:pt x="446264" y="27977"/>
                  </a:cubicBezTo>
                  <a:cubicBezTo>
                    <a:pt x="440248" y="36525"/>
                    <a:pt x="437294" y="47628"/>
                    <a:pt x="437404" y="61287"/>
                  </a:cubicBezTo>
                  <a:lnTo>
                    <a:pt x="437404" y="189243"/>
                  </a:lnTo>
                  <a:cubicBezTo>
                    <a:pt x="437294" y="203071"/>
                    <a:pt x="440248" y="214278"/>
                    <a:pt x="446264" y="222862"/>
                  </a:cubicBezTo>
                  <a:cubicBezTo>
                    <a:pt x="452281" y="231447"/>
                    <a:pt x="462022" y="235868"/>
                    <a:pt x="475488" y="236125"/>
                  </a:cubicBezTo>
                  <a:cubicBezTo>
                    <a:pt x="488954" y="235868"/>
                    <a:pt x="498696" y="231447"/>
                    <a:pt x="504713" y="222862"/>
                  </a:cubicBezTo>
                  <a:cubicBezTo>
                    <a:pt x="510729" y="214278"/>
                    <a:pt x="513682" y="203071"/>
                    <a:pt x="513572" y="189243"/>
                  </a:cubicBezTo>
                  <a:lnTo>
                    <a:pt x="513572" y="61287"/>
                  </a:lnTo>
                  <a:cubicBezTo>
                    <a:pt x="513682" y="47628"/>
                    <a:pt x="510729" y="36525"/>
                    <a:pt x="504713" y="27977"/>
                  </a:cubicBezTo>
                  <a:cubicBezTo>
                    <a:pt x="498696" y="19429"/>
                    <a:pt x="488954" y="15022"/>
                    <a:pt x="475488" y="14758"/>
                  </a:cubicBezTo>
                  <a:close/>
                  <a:moveTo>
                    <a:pt x="294513" y="14758"/>
                  </a:moveTo>
                  <a:cubicBezTo>
                    <a:pt x="281047" y="15022"/>
                    <a:pt x="271306" y="19429"/>
                    <a:pt x="265289" y="27977"/>
                  </a:cubicBezTo>
                  <a:cubicBezTo>
                    <a:pt x="259273" y="36525"/>
                    <a:pt x="256319" y="47628"/>
                    <a:pt x="256430" y="61287"/>
                  </a:cubicBezTo>
                  <a:lnTo>
                    <a:pt x="256430" y="189243"/>
                  </a:lnTo>
                  <a:cubicBezTo>
                    <a:pt x="256319" y="203071"/>
                    <a:pt x="259273" y="214278"/>
                    <a:pt x="265289" y="222862"/>
                  </a:cubicBezTo>
                  <a:cubicBezTo>
                    <a:pt x="271306" y="231447"/>
                    <a:pt x="281047" y="235868"/>
                    <a:pt x="294513" y="236125"/>
                  </a:cubicBezTo>
                  <a:cubicBezTo>
                    <a:pt x="307979" y="235868"/>
                    <a:pt x="317721" y="231447"/>
                    <a:pt x="323738" y="222862"/>
                  </a:cubicBezTo>
                  <a:cubicBezTo>
                    <a:pt x="329754" y="214278"/>
                    <a:pt x="332708" y="203071"/>
                    <a:pt x="332597" y="189243"/>
                  </a:cubicBezTo>
                  <a:lnTo>
                    <a:pt x="332597" y="61287"/>
                  </a:lnTo>
                  <a:cubicBezTo>
                    <a:pt x="332708" y="47628"/>
                    <a:pt x="329754" y="36525"/>
                    <a:pt x="323738" y="27977"/>
                  </a:cubicBezTo>
                  <a:cubicBezTo>
                    <a:pt x="317721" y="19429"/>
                    <a:pt x="307979" y="15022"/>
                    <a:pt x="294513" y="14758"/>
                  </a:cubicBezTo>
                  <a:close/>
                  <a:moveTo>
                    <a:pt x="196456" y="1762"/>
                  </a:moveTo>
                  <a:lnTo>
                    <a:pt x="209109" y="1762"/>
                  </a:lnTo>
                  <a:lnTo>
                    <a:pt x="209109" y="248768"/>
                  </a:lnTo>
                  <a:lnTo>
                    <a:pt x="192942" y="248768"/>
                  </a:lnTo>
                  <a:lnTo>
                    <a:pt x="192942" y="29604"/>
                  </a:lnTo>
                  <a:cubicBezTo>
                    <a:pt x="188522" y="35462"/>
                    <a:pt x="183089" y="40196"/>
                    <a:pt x="176642" y="43807"/>
                  </a:cubicBezTo>
                  <a:cubicBezTo>
                    <a:pt x="170196" y="47417"/>
                    <a:pt x="162824" y="49599"/>
                    <a:pt x="154527" y="50353"/>
                  </a:cubicBezTo>
                  <a:lnTo>
                    <a:pt x="154527" y="36300"/>
                  </a:lnTo>
                  <a:cubicBezTo>
                    <a:pt x="166517" y="35235"/>
                    <a:pt x="175754" y="31550"/>
                    <a:pt x="182236" y="25243"/>
                  </a:cubicBezTo>
                  <a:cubicBezTo>
                    <a:pt x="188718" y="18936"/>
                    <a:pt x="193458" y="11109"/>
                    <a:pt x="196456" y="1762"/>
                  </a:cubicBezTo>
                  <a:close/>
                  <a:moveTo>
                    <a:pt x="81763" y="1740"/>
                  </a:moveTo>
                  <a:lnTo>
                    <a:pt x="100089" y="1740"/>
                  </a:lnTo>
                  <a:lnTo>
                    <a:pt x="100089" y="179363"/>
                  </a:lnTo>
                  <a:lnTo>
                    <a:pt x="120882" y="179363"/>
                  </a:lnTo>
                  <a:lnTo>
                    <a:pt x="120882" y="194164"/>
                  </a:lnTo>
                  <a:lnTo>
                    <a:pt x="100089" y="194164"/>
                  </a:lnTo>
                  <a:lnTo>
                    <a:pt x="100089" y="248790"/>
                  </a:lnTo>
                  <a:lnTo>
                    <a:pt x="84230" y="248790"/>
                  </a:lnTo>
                  <a:lnTo>
                    <a:pt x="84230" y="194164"/>
                  </a:lnTo>
                  <a:lnTo>
                    <a:pt x="0" y="194164"/>
                  </a:lnTo>
                  <a:lnTo>
                    <a:pt x="0" y="179010"/>
                  </a:lnTo>
                  <a:close/>
                  <a:moveTo>
                    <a:pt x="742188" y="0"/>
                  </a:moveTo>
                  <a:cubicBezTo>
                    <a:pt x="760956" y="329"/>
                    <a:pt x="774715" y="6181"/>
                    <a:pt x="783463" y="17557"/>
                  </a:cubicBezTo>
                  <a:cubicBezTo>
                    <a:pt x="792212" y="28934"/>
                    <a:pt x="796537" y="43863"/>
                    <a:pt x="796440" y="62345"/>
                  </a:cubicBezTo>
                  <a:lnTo>
                    <a:pt x="796440" y="188538"/>
                  </a:lnTo>
                  <a:cubicBezTo>
                    <a:pt x="796537" y="206866"/>
                    <a:pt x="792212" y="221751"/>
                    <a:pt x="783463" y="233193"/>
                  </a:cubicBezTo>
                  <a:cubicBezTo>
                    <a:pt x="774715" y="244636"/>
                    <a:pt x="760956" y="250532"/>
                    <a:pt x="742188" y="250883"/>
                  </a:cubicBezTo>
                  <a:cubicBezTo>
                    <a:pt x="723420" y="250532"/>
                    <a:pt x="709662" y="244636"/>
                    <a:pt x="700913" y="233193"/>
                  </a:cubicBezTo>
                  <a:cubicBezTo>
                    <a:pt x="692165" y="221751"/>
                    <a:pt x="687839" y="206866"/>
                    <a:pt x="687937" y="188538"/>
                  </a:cubicBezTo>
                  <a:lnTo>
                    <a:pt x="687937" y="62345"/>
                  </a:lnTo>
                  <a:cubicBezTo>
                    <a:pt x="687839" y="43863"/>
                    <a:pt x="692165" y="28934"/>
                    <a:pt x="700913" y="17557"/>
                  </a:cubicBezTo>
                  <a:cubicBezTo>
                    <a:pt x="709662" y="6181"/>
                    <a:pt x="723420" y="329"/>
                    <a:pt x="742188" y="0"/>
                  </a:cubicBezTo>
                  <a:close/>
                  <a:moveTo>
                    <a:pt x="608838" y="0"/>
                  </a:moveTo>
                  <a:cubicBezTo>
                    <a:pt x="627606" y="329"/>
                    <a:pt x="641365" y="6181"/>
                    <a:pt x="650113" y="17557"/>
                  </a:cubicBezTo>
                  <a:cubicBezTo>
                    <a:pt x="658862" y="28934"/>
                    <a:pt x="663188" y="43863"/>
                    <a:pt x="663090" y="62345"/>
                  </a:cubicBezTo>
                  <a:lnTo>
                    <a:pt x="663090" y="188538"/>
                  </a:lnTo>
                  <a:cubicBezTo>
                    <a:pt x="663188" y="206866"/>
                    <a:pt x="658862" y="221751"/>
                    <a:pt x="650113" y="233193"/>
                  </a:cubicBezTo>
                  <a:cubicBezTo>
                    <a:pt x="641365" y="244636"/>
                    <a:pt x="627606" y="250532"/>
                    <a:pt x="608838" y="250883"/>
                  </a:cubicBezTo>
                  <a:cubicBezTo>
                    <a:pt x="590070" y="250532"/>
                    <a:pt x="576312" y="244636"/>
                    <a:pt x="567564" y="233193"/>
                  </a:cubicBezTo>
                  <a:cubicBezTo>
                    <a:pt x="558815" y="221751"/>
                    <a:pt x="554489" y="206866"/>
                    <a:pt x="554587" y="188538"/>
                  </a:cubicBezTo>
                  <a:lnTo>
                    <a:pt x="554587" y="62345"/>
                  </a:lnTo>
                  <a:cubicBezTo>
                    <a:pt x="554489" y="43863"/>
                    <a:pt x="558815" y="28934"/>
                    <a:pt x="567563" y="17557"/>
                  </a:cubicBezTo>
                  <a:cubicBezTo>
                    <a:pt x="576312" y="6181"/>
                    <a:pt x="590070" y="329"/>
                    <a:pt x="608838" y="0"/>
                  </a:cubicBezTo>
                  <a:close/>
                  <a:moveTo>
                    <a:pt x="475488" y="0"/>
                  </a:moveTo>
                  <a:cubicBezTo>
                    <a:pt x="494256" y="329"/>
                    <a:pt x="508015" y="6181"/>
                    <a:pt x="516763" y="17557"/>
                  </a:cubicBezTo>
                  <a:cubicBezTo>
                    <a:pt x="525512" y="28934"/>
                    <a:pt x="529838" y="43863"/>
                    <a:pt x="529740" y="62345"/>
                  </a:cubicBezTo>
                  <a:lnTo>
                    <a:pt x="529740" y="188538"/>
                  </a:lnTo>
                  <a:cubicBezTo>
                    <a:pt x="529838" y="206866"/>
                    <a:pt x="525512" y="221751"/>
                    <a:pt x="516763" y="233193"/>
                  </a:cubicBezTo>
                  <a:cubicBezTo>
                    <a:pt x="508015" y="244636"/>
                    <a:pt x="494256" y="250532"/>
                    <a:pt x="475488" y="250883"/>
                  </a:cubicBezTo>
                  <a:cubicBezTo>
                    <a:pt x="456720" y="250532"/>
                    <a:pt x="442962" y="244636"/>
                    <a:pt x="434213" y="233193"/>
                  </a:cubicBezTo>
                  <a:cubicBezTo>
                    <a:pt x="425465" y="221751"/>
                    <a:pt x="421139" y="206866"/>
                    <a:pt x="421237" y="188538"/>
                  </a:cubicBezTo>
                  <a:lnTo>
                    <a:pt x="421237" y="62345"/>
                  </a:lnTo>
                  <a:cubicBezTo>
                    <a:pt x="421139" y="43863"/>
                    <a:pt x="425465" y="28934"/>
                    <a:pt x="434213" y="17557"/>
                  </a:cubicBezTo>
                  <a:cubicBezTo>
                    <a:pt x="442962" y="6181"/>
                    <a:pt x="456720" y="329"/>
                    <a:pt x="475488" y="0"/>
                  </a:cubicBezTo>
                  <a:close/>
                  <a:moveTo>
                    <a:pt x="294513" y="0"/>
                  </a:moveTo>
                  <a:cubicBezTo>
                    <a:pt x="313281" y="329"/>
                    <a:pt x="327040" y="6181"/>
                    <a:pt x="335788" y="17557"/>
                  </a:cubicBezTo>
                  <a:cubicBezTo>
                    <a:pt x="344537" y="28934"/>
                    <a:pt x="348863" y="43863"/>
                    <a:pt x="348765" y="62345"/>
                  </a:cubicBezTo>
                  <a:lnTo>
                    <a:pt x="348765" y="188538"/>
                  </a:lnTo>
                  <a:cubicBezTo>
                    <a:pt x="348863" y="206866"/>
                    <a:pt x="344537" y="221751"/>
                    <a:pt x="335788" y="233193"/>
                  </a:cubicBezTo>
                  <a:cubicBezTo>
                    <a:pt x="327040" y="244636"/>
                    <a:pt x="313281" y="250532"/>
                    <a:pt x="294513" y="250883"/>
                  </a:cubicBezTo>
                  <a:cubicBezTo>
                    <a:pt x="275746" y="250532"/>
                    <a:pt x="261987" y="244636"/>
                    <a:pt x="253238" y="233193"/>
                  </a:cubicBezTo>
                  <a:cubicBezTo>
                    <a:pt x="244490" y="221751"/>
                    <a:pt x="240164" y="206866"/>
                    <a:pt x="240262" y="188538"/>
                  </a:cubicBezTo>
                  <a:lnTo>
                    <a:pt x="240262" y="62345"/>
                  </a:lnTo>
                  <a:cubicBezTo>
                    <a:pt x="240164" y="43863"/>
                    <a:pt x="244490" y="28934"/>
                    <a:pt x="253238" y="17557"/>
                  </a:cubicBezTo>
                  <a:cubicBezTo>
                    <a:pt x="261987" y="6181"/>
                    <a:pt x="275746" y="329"/>
                    <a:pt x="294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800" dirty="0"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71C6C22-1B82-470F-B350-F1D4C8969A71}"/>
                </a:ext>
              </a:extLst>
            </p:cNvPr>
            <p:cNvSpPr/>
            <p:nvPr/>
          </p:nvSpPr>
          <p:spPr>
            <a:xfrm>
              <a:off x="7302943" y="6109273"/>
              <a:ext cx="467991" cy="250883"/>
            </a:xfrm>
            <a:custGeom>
              <a:avLst/>
              <a:gdLst/>
              <a:ahLst/>
              <a:cxnLst/>
              <a:rect l="l" t="t" r="r" b="b"/>
              <a:pathLst>
                <a:path w="467991" h="250883">
                  <a:moveTo>
                    <a:pt x="186549" y="14758"/>
                  </a:moveTo>
                  <a:cubicBezTo>
                    <a:pt x="173083" y="15022"/>
                    <a:pt x="163342" y="19429"/>
                    <a:pt x="157325" y="27977"/>
                  </a:cubicBezTo>
                  <a:cubicBezTo>
                    <a:pt x="151309" y="36525"/>
                    <a:pt x="148355" y="47628"/>
                    <a:pt x="148465" y="61287"/>
                  </a:cubicBezTo>
                  <a:lnTo>
                    <a:pt x="148465" y="189243"/>
                  </a:lnTo>
                  <a:cubicBezTo>
                    <a:pt x="148355" y="203071"/>
                    <a:pt x="151309" y="214278"/>
                    <a:pt x="157325" y="222862"/>
                  </a:cubicBezTo>
                  <a:cubicBezTo>
                    <a:pt x="163342" y="231447"/>
                    <a:pt x="173083" y="235868"/>
                    <a:pt x="186549" y="236125"/>
                  </a:cubicBezTo>
                  <a:cubicBezTo>
                    <a:pt x="200015" y="235868"/>
                    <a:pt x="209757" y="231447"/>
                    <a:pt x="215774" y="222862"/>
                  </a:cubicBezTo>
                  <a:cubicBezTo>
                    <a:pt x="221790" y="214278"/>
                    <a:pt x="224744" y="203071"/>
                    <a:pt x="224633" y="189243"/>
                  </a:cubicBezTo>
                  <a:lnTo>
                    <a:pt x="224633" y="61287"/>
                  </a:lnTo>
                  <a:cubicBezTo>
                    <a:pt x="224744" y="47628"/>
                    <a:pt x="221790" y="36525"/>
                    <a:pt x="215774" y="27977"/>
                  </a:cubicBezTo>
                  <a:cubicBezTo>
                    <a:pt x="209757" y="19429"/>
                    <a:pt x="200015" y="15022"/>
                    <a:pt x="186549" y="14758"/>
                  </a:cubicBezTo>
                  <a:close/>
                  <a:moveTo>
                    <a:pt x="360898" y="1762"/>
                  </a:moveTo>
                  <a:lnTo>
                    <a:pt x="467991" y="1762"/>
                  </a:lnTo>
                  <a:lnTo>
                    <a:pt x="467991" y="16521"/>
                  </a:lnTo>
                  <a:lnTo>
                    <a:pt x="398592" y="248768"/>
                  </a:lnTo>
                  <a:lnTo>
                    <a:pt x="382035" y="248768"/>
                  </a:lnTo>
                  <a:lnTo>
                    <a:pt x="451434" y="16873"/>
                  </a:lnTo>
                  <a:lnTo>
                    <a:pt x="360898" y="16873"/>
                  </a:lnTo>
                  <a:close/>
                  <a:moveTo>
                    <a:pt x="317092" y="1762"/>
                  </a:moveTo>
                  <a:lnTo>
                    <a:pt x="329745" y="1762"/>
                  </a:lnTo>
                  <a:lnTo>
                    <a:pt x="329745" y="248768"/>
                  </a:lnTo>
                  <a:lnTo>
                    <a:pt x="313578" y="248768"/>
                  </a:lnTo>
                  <a:lnTo>
                    <a:pt x="313578" y="29604"/>
                  </a:lnTo>
                  <a:cubicBezTo>
                    <a:pt x="309158" y="35462"/>
                    <a:pt x="303725" y="40196"/>
                    <a:pt x="297278" y="43807"/>
                  </a:cubicBezTo>
                  <a:cubicBezTo>
                    <a:pt x="290832" y="47417"/>
                    <a:pt x="283460" y="49599"/>
                    <a:pt x="275163" y="50353"/>
                  </a:cubicBezTo>
                  <a:lnTo>
                    <a:pt x="275163" y="36300"/>
                  </a:lnTo>
                  <a:cubicBezTo>
                    <a:pt x="287153" y="35235"/>
                    <a:pt x="296390" y="31550"/>
                    <a:pt x="302872" y="25243"/>
                  </a:cubicBezTo>
                  <a:cubicBezTo>
                    <a:pt x="309354" y="18936"/>
                    <a:pt x="314094" y="11109"/>
                    <a:pt x="317092" y="1762"/>
                  </a:cubicBezTo>
                  <a:close/>
                  <a:moveTo>
                    <a:pt x="186549" y="0"/>
                  </a:moveTo>
                  <a:cubicBezTo>
                    <a:pt x="205317" y="329"/>
                    <a:pt x="219076" y="6181"/>
                    <a:pt x="227824" y="17557"/>
                  </a:cubicBezTo>
                  <a:cubicBezTo>
                    <a:pt x="236573" y="28934"/>
                    <a:pt x="240899" y="43863"/>
                    <a:pt x="240801" y="62345"/>
                  </a:cubicBezTo>
                  <a:lnTo>
                    <a:pt x="240801" y="188538"/>
                  </a:lnTo>
                  <a:cubicBezTo>
                    <a:pt x="240899" y="206866"/>
                    <a:pt x="236573" y="221751"/>
                    <a:pt x="227824" y="233193"/>
                  </a:cubicBezTo>
                  <a:cubicBezTo>
                    <a:pt x="219076" y="244636"/>
                    <a:pt x="205317" y="250532"/>
                    <a:pt x="186549" y="250883"/>
                  </a:cubicBezTo>
                  <a:cubicBezTo>
                    <a:pt x="167782" y="250532"/>
                    <a:pt x="154023" y="244636"/>
                    <a:pt x="145274" y="233193"/>
                  </a:cubicBezTo>
                  <a:cubicBezTo>
                    <a:pt x="136526" y="221751"/>
                    <a:pt x="132200" y="206866"/>
                    <a:pt x="132298" y="188538"/>
                  </a:cubicBezTo>
                  <a:lnTo>
                    <a:pt x="132298" y="62345"/>
                  </a:lnTo>
                  <a:cubicBezTo>
                    <a:pt x="132200" y="43863"/>
                    <a:pt x="136526" y="28934"/>
                    <a:pt x="145274" y="17557"/>
                  </a:cubicBezTo>
                  <a:cubicBezTo>
                    <a:pt x="154023" y="6181"/>
                    <a:pt x="167782" y="329"/>
                    <a:pt x="186549" y="0"/>
                  </a:cubicBezTo>
                  <a:close/>
                  <a:moveTo>
                    <a:pt x="53200" y="0"/>
                  </a:moveTo>
                  <a:cubicBezTo>
                    <a:pt x="72230" y="365"/>
                    <a:pt x="85900" y="6321"/>
                    <a:pt x="94209" y="17866"/>
                  </a:cubicBezTo>
                  <a:cubicBezTo>
                    <a:pt x="102518" y="29411"/>
                    <a:pt x="106579" y="44355"/>
                    <a:pt x="106394" y="62698"/>
                  </a:cubicBezTo>
                  <a:cubicBezTo>
                    <a:pt x="105932" y="80253"/>
                    <a:pt x="101283" y="95638"/>
                    <a:pt x="92445" y="108853"/>
                  </a:cubicBezTo>
                  <a:cubicBezTo>
                    <a:pt x="83608" y="122068"/>
                    <a:pt x="73353" y="134588"/>
                    <a:pt x="61680" y="146415"/>
                  </a:cubicBezTo>
                  <a:cubicBezTo>
                    <a:pt x="50007" y="158242"/>
                    <a:pt x="39686" y="170851"/>
                    <a:pt x="30716" y="184243"/>
                  </a:cubicBezTo>
                  <a:cubicBezTo>
                    <a:pt x="21747" y="197634"/>
                    <a:pt x="16899" y="213283"/>
                    <a:pt x="16173" y="231190"/>
                  </a:cubicBezTo>
                  <a:lnTo>
                    <a:pt x="16173" y="234010"/>
                  </a:lnTo>
                  <a:lnTo>
                    <a:pt x="104285" y="234010"/>
                  </a:lnTo>
                  <a:lnTo>
                    <a:pt x="104285" y="248768"/>
                  </a:lnTo>
                  <a:lnTo>
                    <a:pt x="5" y="248768"/>
                  </a:lnTo>
                  <a:lnTo>
                    <a:pt x="5" y="236821"/>
                  </a:lnTo>
                  <a:cubicBezTo>
                    <a:pt x="475" y="215363"/>
                    <a:pt x="5174" y="197261"/>
                    <a:pt x="14102" y="182515"/>
                  </a:cubicBezTo>
                  <a:cubicBezTo>
                    <a:pt x="23030" y="167769"/>
                    <a:pt x="33368" y="154546"/>
                    <a:pt x="45116" y="142845"/>
                  </a:cubicBezTo>
                  <a:cubicBezTo>
                    <a:pt x="56863" y="131145"/>
                    <a:pt x="67201" y="119133"/>
                    <a:pt x="76129" y="106809"/>
                  </a:cubicBezTo>
                  <a:cubicBezTo>
                    <a:pt x="85057" y="94486"/>
                    <a:pt x="89756" y="80017"/>
                    <a:pt x="90226" y="63403"/>
                  </a:cubicBezTo>
                  <a:cubicBezTo>
                    <a:pt x="90417" y="48884"/>
                    <a:pt x="87655" y="37208"/>
                    <a:pt x="81939" y="28373"/>
                  </a:cubicBezTo>
                  <a:cubicBezTo>
                    <a:pt x="76224" y="19539"/>
                    <a:pt x="66409" y="15000"/>
                    <a:pt x="52495" y="14758"/>
                  </a:cubicBezTo>
                  <a:cubicBezTo>
                    <a:pt x="39072" y="15089"/>
                    <a:pt x="29507" y="19715"/>
                    <a:pt x="23799" y="28638"/>
                  </a:cubicBezTo>
                  <a:cubicBezTo>
                    <a:pt x="18091" y="37560"/>
                    <a:pt x="15314" y="48796"/>
                    <a:pt x="15468" y="62345"/>
                  </a:cubicBezTo>
                  <a:lnTo>
                    <a:pt x="15468" y="79265"/>
                  </a:lnTo>
                  <a:lnTo>
                    <a:pt x="5" y="79265"/>
                  </a:lnTo>
                  <a:lnTo>
                    <a:pt x="5" y="63403"/>
                  </a:lnTo>
                  <a:cubicBezTo>
                    <a:pt x="-158" y="45185"/>
                    <a:pt x="3947" y="30168"/>
                    <a:pt x="12321" y="18351"/>
                  </a:cubicBezTo>
                  <a:cubicBezTo>
                    <a:pt x="20696" y="6534"/>
                    <a:pt x="34322" y="417"/>
                    <a:pt x="532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0E6F940-9EC8-45E5-B790-E2E5E2D5FDBA}"/>
              </a:ext>
            </a:extLst>
          </p:cNvPr>
          <p:cNvSpPr/>
          <p:nvPr/>
        </p:nvSpPr>
        <p:spPr>
          <a:xfrm>
            <a:off x="5192731" y="298891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FB62B705-40EC-49AC-9FFB-A6C8FE852598}"/>
              </a:ext>
            </a:extLst>
          </p:cNvPr>
          <p:cNvSpPr/>
          <p:nvPr/>
        </p:nvSpPr>
        <p:spPr>
          <a:xfrm>
            <a:off x="5737676" y="844102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7BA46A-0B86-4BD9-96FD-B63FE75D1100}"/>
              </a:ext>
            </a:extLst>
          </p:cNvPr>
          <p:cNvSpPr/>
          <p:nvPr/>
        </p:nvSpPr>
        <p:spPr>
          <a:xfrm>
            <a:off x="7388348" y="2509803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53C39D08-A246-44DA-9CFE-5B41431200D4}"/>
              </a:ext>
            </a:extLst>
          </p:cNvPr>
          <p:cNvSpPr/>
          <p:nvPr/>
        </p:nvSpPr>
        <p:spPr>
          <a:xfrm>
            <a:off x="5269530" y="5944346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C51B307-1FA2-4625-9755-648C9C5311DF}"/>
              </a:ext>
            </a:extLst>
          </p:cNvPr>
          <p:cNvSpPr/>
          <p:nvPr/>
        </p:nvSpPr>
        <p:spPr>
          <a:xfrm>
            <a:off x="6981920" y="4272905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763C794-E0BE-4DBB-B595-7354B03EFED7}"/>
              </a:ext>
            </a:extLst>
          </p:cNvPr>
          <p:cNvSpPr/>
          <p:nvPr/>
        </p:nvSpPr>
        <p:spPr>
          <a:xfrm>
            <a:off x="6287900" y="1389313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1902E9C1-ABB4-4963-AF72-D423169BC033}"/>
              </a:ext>
            </a:extLst>
          </p:cNvPr>
          <p:cNvSpPr/>
          <p:nvPr/>
        </p:nvSpPr>
        <p:spPr>
          <a:xfrm>
            <a:off x="7489344" y="3682060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228B1968-96A5-40C1-A2A6-5FA862BB1205}"/>
              </a:ext>
            </a:extLst>
          </p:cNvPr>
          <p:cNvSpPr/>
          <p:nvPr/>
        </p:nvSpPr>
        <p:spPr>
          <a:xfrm>
            <a:off x="8017612" y="3051946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60C11C8-7448-4C4A-8DBA-790ABBD519CE}"/>
              </a:ext>
            </a:extLst>
          </p:cNvPr>
          <p:cNvSpPr/>
          <p:nvPr/>
        </p:nvSpPr>
        <p:spPr>
          <a:xfrm>
            <a:off x="5835439" y="5368673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ACF4C62-9F7C-47C3-B531-84C3C4DB2D32}"/>
              </a:ext>
            </a:extLst>
          </p:cNvPr>
          <p:cNvSpPr/>
          <p:nvPr/>
        </p:nvSpPr>
        <p:spPr>
          <a:xfrm>
            <a:off x="6401348" y="4805781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87EF89D-86E3-40F3-99F4-0644876ACC4D}"/>
              </a:ext>
            </a:extLst>
          </p:cNvPr>
          <p:cNvSpPr/>
          <p:nvPr/>
        </p:nvSpPr>
        <p:spPr>
          <a:xfrm>
            <a:off x="6838124" y="1955435"/>
            <a:ext cx="580572" cy="58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824D077-5905-4B86-903F-D38CB64B5F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8773" y="886296"/>
            <a:ext cx="538378" cy="53837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FF172B-CD82-40AC-856C-DE06AD0DAC0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5500" y="2059885"/>
            <a:ext cx="371657" cy="37165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7B18CB1E-D9F3-416D-A2DF-7B9347E43C1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4744" y="4264961"/>
            <a:ext cx="494924" cy="494924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507C84A2-AB92-4E52-A556-35395C00A2B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8447" y="396942"/>
            <a:ext cx="351363" cy="38447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8A1B5E95-ABC6-4114-B91F-A29C7588156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2375" y="1453062"/>
            <a:ext cx="638340" cy="46424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26A3F0C-E7EB-434B-80DB-3CB2D264B23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3303" y="5412981"/>
            <a:ext cx="727477" cy="48705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3095B61-9545-408A-A96C-71AB9288E57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6689" y="5992566"/>
            <a:ext cx="434762" cy="43875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646DFFC8-E404-47F0-BA01-A17EDCEEA7F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6882" y="3768839"/>
            <a:ext cx="425495" cy="371657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173CABEB-67E5-4756-B40C-50F523A77284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9344" y="2544400"/>
            <a:ext cx="409275" cy="40927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7810A7B-8BED-4F81-BAAF-C116EF4B6E0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6345" y="4920019"/>
            <a:ext cx="507832" cy="35209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8744ECA-793F-4FC5-8783-439E50756369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2266" y="3137594"/>
            <a:ext cx="409276" cy="409276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9954EC6-49B4-4DF2-B466-77C5CBC8884C}"/>
              </a:ext>
            </a:extLst>
          </p:cNvPr>
          <p:cNvSpPr txBox="1"/>
          <p:nvPr/>
        </p:nvSpPr>
        <p:spPr>
          <a:xfrm>
            <a:off x="5850102" y="442795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</a:rPr>
              <a:t>Computer/Office Equipment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9B5044B-439B-4D11-88AC-9F815325F47F}"/>
              </a:ext>
            </a:extLst>
          </p:cNvPr>
          <p:cNvSpPr txBox="1"/>
          <p:nvPr/>
        </p:nvSpPr>
        <p:spPr>
          <a:xfrm>
            <a:off x="6401348" y="950468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Data Center Infrastructure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F2ECEA3-0DA5-4293-84C8-0E6F1E6FEBBA}"/>
              </a:ext>
            </a:extLst>
          </p:cNvPr>
          <p:cNvSpPr txBox="1"/>
          <p:nvPr/>
        </p:nvSpPr>
        <p:spPr>
          <a:xfrm>
            <a:off x="6944177" y="1516448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Asset Recovery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6D84126-2ECF-4D3A-B1CE-16184AF27B92}"/>
              </a:ext>
            </a:extLst>
          </p:cNvPr>
          <p:cNvSpPr txBox="1"/>
          <p:nvPr/>
        </p:nvSpPr>
        <p:spPr>
          <a:xfrm>
            <a:off x="7562492" y="2054788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Industrial Machinery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C388A44-B6A8-41D4-AC8C-EF12205CA875}"/>
              </a:ext>
            </a:extLst>
          </p:cNvPr>
          <p:cNvSpPr txBox="1"/>
          <p:nvPr/>
        </p:nvSpPr>
        <p:spPr>
          <a:xfrm>
            <a:off x="8017612" y="2610537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Retail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CFF8BDA-4142-4FD4-A810-67BF5679F8B0}"/>
              </a:ext>
            </a:extLst>
          </p:cNvPr>
          <p:cNvSpPr txBox="1"/>
          <p:nvPr/>
        </p:nvSpPr>
        <p:spPr>
          <a:xfrm>
            <a:off x="8692838" y="3203732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Telecommunications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FFC2515-DE20-4D5B-BA30-8BC67EDFD93B}"/>
              </a:ext>
            </a:extLst>
          </p:cNvPr>
          <p:cNvSpPr txBox="1"/>
          <p:nvPr/>
        </p:nvSpPr>
        <p:spPr>
          <a:xfrm>
            <a:off x="8147454" y="3873655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Healthcare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AC477E9-DB1B-440F-A34C-2FCEE066554D}"/>
              </a:ext>
            </a:extLst>
          </p:cNvPr>
          <p:cNvSpPr txBox="1"/>
          <p:nvPr/>
        </p:nvSpPr>
        <p:spPr>
          <a:xfrm>
            <a:off x="7605316" y="4451593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Events &amp; Exhibits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B362D42-E90F-4526-AAB0-6F56F126813D}"/>
              </a:ext>
            </a:extLst>
          </p:cNvPr>
          <p:cNvSpPr txBox="1"/>
          <p:nvPr/>
        </p:nvSpPr>
        <p:spPr>
          <a:xfrm>
            <a:off x="7024744" y="5015916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Motorcycles/ATVs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11B82FF-395E-43BA-88A5-B20AD613B6F0}"/>
              </a:ext>
            </a:extLst>
          </p:cNvPr>
          <p:cNvSpPr txBox="1"/>
          <p:nvPr/>
        </p:nvSpPr>
        <p:spPr>
          <a:xfrm>
            <a:off x="6494309" y="5539645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Entertainment Equipment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813165B-5333-49E5-970E-34E5AC3D23F8}"/>
              </a:ext>
            </a:extLst>
          </p:cNvPr>
          <p:cNvSpPr txBox="1"/>
          <p:nvPr/>
        </p:nvSpPr>
        <p:spPr>
          <a:xfrm>
            <a:off x="5873347" y="6090378"/>
            <a:ext cx="30906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Museum &amp; Fine Art</a:t>
            </a:r>
          </a:p>
        </p:txBody>
      </p:sp>
    </p:spTree>
    <p:extLst>
      <p:ext uri="{BB962C8B-B14F-4D97-AF65-F5344CB8AC3E}">
        <p14:creationId xmlns:p14="http://schemas.microsoft.com/office/powerpoint/2010/main" val="2874014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99E0602-7FED-4A6B-90EF-FBF46440A8E7}"/>
              </a:ext>
            </a:extLst>
          </p:cNvPr>
          <p:cNvSpPr/>
          <p:nvPr/>
        </p:nvSpPr>
        <p:spPr>
          <a:xfrm>
            <a:off x="1" y="0"/>
            <a:ext cx="6857999" cy="6858000"/>
          </a:xfrm>
          <a:custGeom>
            <a:avLst/>
            <a:gdLst>
              <a:gd name="connsiteX0" fmla="*/ 0 w 5845629"/>
              <a:gd name="connsiteY0" fmla="*/ 0 h 6858000"/>
              <a:gd name="connsiteX1" fmla="*/ 5845629 w 5845629"/>
              <a:gd name="connsiteY1" fmla="*/ 0 h 6858000"/>
              <a:gd name="connsiteX2" fmla="*/ 5845629 w 5845629"/>
              <a:gd name="connsiteY2" fmla="*/ 6858000 h 6858000"/>
              <a:gd name="connsiteX3" fmla="*/ 0 w 5845629"/>
              <a:gd name="connsiteY3" fmla="*/ 6858000 h 6858000"/>
              <a:gd name="connsiteX4" fmla="*/ 0 w 5845629"/>
              <a:gd name="connsiteY4" fmla="*/ 0 h 6858000"/>
              <a:gd name="connsiteX0" fmla="*/ 0 w 7478486"/>
              <a:gd name="connsiteY0" fmla="*/ 0 h 6858000"/>
              <a:gd name="connsiteX1" fmla="*/ 5845629 w 7478486"/>
              <a:gd name="connsiteY1" fmla="*/ 0 h 6858000"/>
              <a:gd name="connsiteX2" fmla="*/ 7478486 w 7478486"/>
              <a:gd name="connsiteY2" fmla="*/ 6825343 h 6858000"/>
              <a:gd name="connsiteX3" fmla="*/ 0 w 7478486"/>
              <a:gd name="connsiteY3" fmla="*/ 6858000 h 6858000"/>
              <a:gd name="connsiteX4" fmla="*/ 0 w 7478486"/>
              <a:gd name="connsiteY4" fmla="*/ 0 h 6858000"/>
              <a:gd name="connsiteX0" fmla="*/ 0 w 7478486"/>
              <a:gd name="connsiteY0" fmla="*/ 0 h 6858000"/>
              <a:gd name="connsiteX1" fmla="*/ 5845629 w 7478486"/>
              <a:gd name="connsiteY1" fmla="*/ 0 h 6858000"/>
              <a:gd name="connsiteX2" fmla="*/ 7478486 w 7478486"/>
              <a:gd name="connsiteY2" fmla="*/ 6858000 h 6858000"/>
              <a:gd name="connsiteX3" fmla="*/ 0 w 7478486"/>
              <a:gd name="connsiteY3" fmla="*/ 6858000 h 6858000"/>
              <a:gd name="connsiteX4" fmla="*/ 0 w 747848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78486" h="6858000">
                <a:moveTo>
                  <a:pt x="0" y="0"/>
                </a:moveTo>
                <a:lnTo>
                  <a:pt x="5845629" y="0"/>
                </a:lnTo>
                <a:lnTo>
                  <a:pt x="7478486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2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BBC423-908B-4BEF-9C29-DFFC6680D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172" y="250031"/>
            <a:ext cx="5295899" cy="1325563"/>
          </a:xfrm>
        </p:spPr>
        <p:txBody>
          <a:bodyPr/>
          <a:lstStyle/>
          <a:p>
            <a:pPr algn="ctr"/>
            <a:r>
              <a:rPr lang="en-US" spc="300" dirty="0">
                <a:solidFill>
                  <a:schemeClr val="bg1"/>
                </a:solidFill>
              </a:rPr>
              <a:t>Environmental Stewardship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65E8068-F7EF-4761-958C-6D2168818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86" y="1825625"/>
            <a:ext cx="4631871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US" sz="1400" u="sng" spc="300" dirty="0">
                <a:solidFill>
                  <a:schemeClr val="bg1"/>
                </a:solidFill>
              </a:rPr>
              <a:t>For our Customers</a:t>
            </a:r>
          </a:p>
          <a:p>
            <a:pPr lvl="1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</a:rPr>
              <a:t>Pad wrap services for over 50 years</a:t>
            </a:r>
          </a:p>
          <a:p>
            <a:pPr lvl="1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</a:rPr>
              <a:t>Recycle packaging from deliveries</a:t>
            </a:r>
          </a:p>
          <a:p>
            <a:pPr lvl="1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</a:rPr>
              <a:t>Monitor fuel consumption</a:t>
            </a:r>
          </a:p>
          <a:p>
            <a:pPr lvl="1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</a:rPr>
              <a:t>Help customers sustainability metrics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US" sz="1400" u="sng" spc="300" dirty="0">
                <a:solidFill>
                  <a:schemeClr val="bg1"/>
                </a:solidFill>
              </a:rPr>
              <a:t>For STI</a:t>
            </a:r>
          </a:p>
          <a:p>
            <a:pPr lvl="1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</a:rPr>
              <a:t>Smart Way certification  </a:t>
            </a:r>
          </a:p>
          <a:p>
            <a:pPr lvl="1">
              <a:lnSpc>
                <a:spcPct val="200000"/>
              </a:lnSpc>
            </a:pPr>
            <a:r>
              <a:rPr lang="en-US" sz="1200" dirty="0">
                <a:solidFill>
                  <a:schemeClr val="bg1"/>
                </a:solidFill>
              </a:rPr>
              <a:t>Corporate recycle electronic equipment</a:t>
            </a:r>
          </a:p>
          <a:p>
            <a:pPr>
              <a:lnSpc>
                <a:spcPct val="200000"/>
              </a:lnSpc>
            </a:pP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179BEE-0B44-43D4-92F1-DC2152577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0049" y="5026251"/>
            <a:ext cx="2106386" cy="210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624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A5520DE-9983-4722-9C95-F2F0EE826123}"/>
              </a:ext>
            </a:extLst>
          </p:cNvPr>
          <p:cNvSpPr txBox="1"/>
          <p:nvPr/>
        </p:nvSpPr>
        <p:spPr>
          <a:xfrm>
            <a:off x="7691451" y="2590694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LTL Network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B56EA3-DFD4-44BC-8983-4DD865C1E87F}"/>
              </a:ext>
            </a:extLst>
          </p:cNvPr>
          <p:cNvSpPr txBox="1"/>
          <p:nvPr/>
        </p:nvSpPr>
        <p:spPr>
          <a:xfrm>
            <a:off x="7949999" y="4549657"/>
            <a:ext cx="2890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DIRECT SERVICES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446499-1243-4D48-B8E2-30BC1C4AEF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74" y="4535160"/>
            <a:ext cx="658082" cy="3693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FEAB143-9AD6-4C2C-AFFB-2732E0AA0F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5226" y="2439155"/>
            <a:ext cx="576225" cy="5762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DEC398E-6DD4-42A7-AB63-B498F8B87F9C}"/>
              </a:ext>
            </a:extLst>
          </p:cNvPr>
          <p:cNvSpPr txBox="1"/>
          <p:nvPr/>
        </p:nvSpPr>
        <p:spPr>
          <a:xfrm>
            <a:off x="7781257" y="3015380"/>
            <a:ext cx="2710544" cy="775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LTL Padded Van (Daily/Weekly Scheduled Departures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D4F84-94F0-4B6F-A76E-547A29CFCC1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623" r="10428"/>
          <a:stretch/>
        </p:blipFill>
        <p:spPr>
          <a:xfrm>
            <a:off x="-1" y="-34883"/>
            <a:ext cx="6643689" cy="692064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37B681F-A1BB-40DB-9CB1-64347CDDD285}"/>
              </a:ext>
            </a:extLst>
          </p:cNvPr>
          <p:cNvSpPr txBox="1"/>
          <p:nvPr/>
        </p:nvSpPr>
        <p:spPr>
          <a:xfrm>
            <a:off x="8039805" y="5027964"/>
            <a:ext cx="2710544" cy="1144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Truckload Large LTL Expedited Blanket wrap TL Climatic Tradeshows &amp; Events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E7D744-9C1A-49D3-84C9-8BADA1C999DA}"/>
              </a:ext>
            </a:extLst>
          </p:cNvPr>
          <p:cNvSpPr txBox="1"/>
          <p:nvPr/>
        </p:nvSpPr>
        <p:spPr>
          <a:xfrm>
            <a:off x="7115226" y="489494"/>
            <a:ext cx="4801256" cy="1144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Standard asset based services include: inside pick-up &amp; delivery, experienced drivers, air ride, lift-gates, decking, pads, straps, double slot logistics, &amp; handling equipment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D57EDC-185D-47B3-B3A4-88932A92E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652" y="1776373"/>
            <a:ext cx="4528458" cy="1325563"/>
          </a:xfrm>
          <a:solidFill>
            <a:schemeClr val="bg1">
              <a:alpha val="84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4000" spc="3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TRANSPORTATION SOLUTIONS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292DE35-E389-4399-A305-B595D24DD87F}"/>
              </a:ext>
            </a:extLst>
          </p:cNvPr>
          <p:cNvSpPr/>
          <p:nvPr/>
        </p:nvSpPr>
        <p:spPr>
          <a:xfrm rot="16200000">
            <a:off x="2233433" y="-227062"/>
            <a:ext cx="854274" cy="2495550"/>
          </a:xfrm>
          <a:custGeom>
            <a:avLst/>
            <a:gdLst/>
            <a:ahLst/>
            <a:cxnLst/>
            <a:rect l="l" t="t" r="r" b="b"/>
            <a:pathLst>
              <a:path w="854274" h="2495550">
                <a:moveTo>
                  <a:pt x="834629" y="2284214"/>
                </a:moveTo>
                <a:lnTo>
                  <a:pt x="834629" y="2495550"/>
                </a:lnTo>
                <a:lnTo>
                  <a:pt x="22027" y="2495550"/>
                </a:lnTo>
                <a:lnTo>
                  <a:pt x="22027" y="2284214"/>
                </a:lnTo>
                <a:close/>
                <a:moveTo>
                  <a:pt x="834629" y="1150144"/>
                </a:moveTo>
                <a:lnTo>
                  <a:pt x="834629" y="1708547"/>
                </a:lnTo>
                <a:lnTo>
                  <a:pt x="658416" y="1708547"/>
                </a:lnTo>
                <a:lnTo>
                  <a:pt x="658416" y="1533525"/>
                </a:lnTo>
                <a:lnTo>
                  <a:pt x="22027" y="1533525"/>
                </a:lnTo>
                <a:lnTo>
                  <a:pt x="22027" y="1322189"/>
                </a:lnTo>
                <a:lnTo>
                  <a:pt x="658416" y="1322189"/>
                </a:lnTo>
                <a:lnTo>
                  <a:pt x="658416" y="1150144"/>
                </a:lnTo>
                <a:close/>
                <a:moveTo>
                  <a:pt x="854274" y="308967"/>
                </a:moveTo>
                <a:cubicBezTo>
                  <a:pt x="854274" y="396676"/>
                  <a:pt x="832247" y="482600"/>
                  <a:pt x="788194" y="566737"/>
                </a:cubicBezTo>
                <a:lnTo>
                  <a:pt x="623888" y="482203"/>
                </a:lnTo>
                <a:cubicBezTo>
                  <a:pt x="660004" y="436048"/>
                  <a:pt x="678061" y="389492"/>
                  <a:pt x="678061" y="342537"/>
                </a:cubicBezTo>
                <a:cubicBezTo>
                  <a:pt x="678061" y="319859"/>
                  <a:pt x="672285" y="299566"/>
                  <a:pt x="660732" y="281657"/>
                </a:cubicBezTo>
                <a:cubicBezTo>
                  <a:pt x="647586" y="261367"/>
                  <a:pt x="630058" y="251222"/>
                  <a:pt x="608149" y="251222"/>
                </a:cubicBezTo>
                <a:cubicBezTo>
                  <a:pt x="586644" y="251222"/>
                  <a:pt x="568124" y="264539"/>
                  <a:pt x="552590" y="291173"/>
                </a:cubicBezTo>
                <a:cubicBezTo>
                  <a:pt x="545415" y="303104"/>
                  <a:pt x="533066" y="338885"/>
                  <a:pt x="515541" y="398515"/>
                </a:cubicBezTo>
                <a:cubicBezTo>
                  <a:pt x="493688" y="473258"/>
                  <a:pt x="462695" y="526529"/>
                  <a:pt x="422561" y="558329"/>
                </a:cubicBezTo>
                <a:cubicBezTo>
                  <a:pt x="388392" y="585763"/>
                  <a:pt x="344488" y="599480"/>
                  <a:pt x="290848" y="599480"/>
                </a:cubicBezTo>
                <a:cubicBezTo>
                  <a:pt x="153374" y="599480"/>
                  <a:pt x="63776" y="539154"/>
                  <a:pt x="22055" y="418504"/>
                </a:cubicBezTo>
                <a:cubicBezTo>
                  <a:pt x="7352" y="376436"/>
                  <a:pt x="0" y="331192"/>
                  <a:pt x="0" y="282773"/>
                </a:cubicBezTo>
                <a:cubicBezTo>
                  <a:pt x="0" y="181173"/>
                  <a:pt x="30758" y="86915"/>
                  <a:pt x="92274" y="0"/>
                </a:cubicBezTo>
                <a:lnTo>
                  <a:pt x="262533" y="90487"/>
                </a:lnTo>
                <a:cubicBezTo>
                  <a:pt x="204986" y="154117"/>
                  <a:pt x="176213" y="216356"/>
                  <a:pt x="176213" y="277202"/>
                </a:cubicBezTo>
                <a:cubicBezTo>
                  <a:pt x="176213" y="304642"/>
                  <a:pt x="182628" y="327908"/>
                  <a:pt x="195458" y="347002"/>
                </a:cubicBezTo>
                <a:cubicBezTo>
                  <a:pt x="209888" y="369270"/>
                  <a:pt x="230334" y="380404"/>
                  <a:pt x="256794" y="380404"/>
                </a:cubicBezTo>
                <a:cubicBezTo>
                  <a:pt x="280848" y="380404"/>
                  <a:pt x="300894" y="368080"/>
                  <a:pt x="316930" y="343430"/>
                </a:cubicBezTo>
                <a:cubicBezTo>
                  <a:pt x="328960" y="325143"/>
                  <a:pt x="341189" y="294332"/>
                  <a:pt x="353616" y="250998"/>
                </a:cubicBezTo>
                <a:cubicBezTo>
                  <a:pt x="369076" y="198524"/>
                  <a:pt x="379779" y="165528"/>
                  <a:pt x="385726" y="152009"/>
                </a:cubicBezTo>
                <a:cubicBezTo>
                  <a:pt x="394841" y="130541"/>
                  <a:pt x="405545" y="112253"/>
                  <a:pt x="417835" y="97147"/>
                </a:cubicBezTo>
                <a:cubicBezTo>
                  <a:pt x="453511" y="53813"/>
                  <a:pt x="507421" y="32147"/>
                  <a:pt x="579565" y="32147"/>
                </a:cubicBezTo>
                <a:cubicBezTo>
                  <a:pt x="654885" y="32147"/>
                  <a:pt x="717318" y="54570"/>
                  <a:pt x="766865" y="99417"/>
                </a:cubicBezTo>
                <a:cubicBezTo>
                  <a:pt x="825138" y="151805"/>
                  <a:pt x="854274" y="221655"/>
                  <a:pt x="854274" y="3089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111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Rectangle 487">
            <a:extLst>
              <a:ext uri="{FF2B5EF4-FFF2-40B4-BE49-F238E27FC236}">
                <a16:creationId xmlns:a16="http://schemas.microsoft.com/office/drawing/2014/main" id="{A3363C34-B98C-4D91-8A96-264B0ED273E0}"/>
              </a:ext>
            </a:extLst>
          </p:cNvPr>
          <p:cNvSpPr/>
          <p:nvPr/>
        </p:nvSpPr>
        <p:spPr>
          <a:xfrm>
            <a:off x="8229539" y="0"/>
            <a:ext cx="396246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309D96-EA93-4614-AF0E-EA72557EA8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6537" y="307729"/>
            <a:ext cx="3468914" cy="2115415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sz="3200" b="1" spc="600" dirty="0">
                <a:solidFill>
                  <a:schemeClr val="bg1"/>
                </a:solidFill>
              </a:rPr>
              <a:t>STI Network </a:t>
            </a:r>
            <a:br>
              <a:rPr lang="en-US" sz="3200" b="1" spc="600" dirty="0">
                <a:solidFill>
                  <a:schemeClr val="bg1"/>
                </a:solidFill>
              </a:rPr>
            </a:br>
            <a:r>
              <a:rPr lang="en-US" sz="3200" b="1" spc="600" dirty="0">
                <a:solidFill>
                  <a:schemeClr val="bg1"/>
                </a:solidFill>
              </a:rPr>
              <a:t>55 Distribution Centers (DCs)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C33568-800D-4125-8B69-178A4ADF1698}"/>
              </a:ext>
            </a:extLst>
          </p:cNvPr>
          <p:cNvSpPr txBox="1"/>
          <p:nvPr/>
        </p:nvSpPr>
        <p:spPr>
          <a:xfrm>
            <a:off x="8825946" y="2972237"/>
            <a:ext cx="2704874" cy="2783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All DCs Integrated by:</a:t>
            </a:r>
          </a:p>
          <a:p>
            <a:pPr marL="171450" indent="-171450">
              <a:lnSpc>
                <a:spcPct val="25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STI Systems (TM. Scanning)</a:t>
            </a:r>
          </a:p>
          <a:p>
            <a:pPr marL="171450" indent="-171450">
              <a:lnSpc>
                <a:spcPct val="25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STI Qualified Drivers,  Authority</a:t>
            </a:r>
          </a:p>
          <a:p>
            <a:pPr marL="171450" indent="-171450">
              <a:lnSpc>
                <a:spcPct val="25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STI Processes</a:t>
            </a:r>
          </a:p>
          <a:p>
            <a:pPr marL="171450" indent="-171450">
              <a:lnSpc>
                <a:spcPct val="25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STI Communication Protocols</a:t>
            </a:r>
          </a:p>
          <a:p>
            <a:pPr marL="171450" indent="-171450">
              <a:lnSpc>
                <a:spcPct val="250000"/>
              </a:lnSpc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STI Administrative Elements</a:t>
            </a:r>
          </a:p>
        </p:txBody>
      </p:sp>
      <p:grpSp>
        <p:nvGrpSpPr>
          <p:cNvPr id="487" name="Group 486">
            <a:extLst>
              <a:ext uri="{FF2B5EF4-FFF2-40B4-BE49-F238E27FC236}">
                <a16:creationId xmlns:a16="http://schemas.microsoft.com/office/drawing/2014/main" id="{1B5D2744-3933-4356-A789-0E8E730D0576}"/>
              </a:ext>
            </a:extLst>
          </p:cNvPr>
          <p:cNvGrpSpPr/>
          <p:nvPr/>
        </p:nvGrpSpPr>
        <p:grpSpPr>
          <a:xfrm>
            <a:off x="0" y="0"/>
            <a:ext cx="8423581" cy="5943599"/>
            <a:chOff x="107828" y="0"/>
            <a:chExt cx="8423581" cy="5943599"/>
          </a:xfrm>
        </p:grpSpPr>
        <p:cxnSp>
          <p:nvCxnSpPr>
            <p:cNvPr id="453" name="Straight Connector 452">
              <a:extLst>
                <a:ext uri="{FF2B5EF4-FFF2-40B4-BE49-F238E27FC236}">
                  <a16:creationId xmlns:a16="http://schemas.microsoft.com/office/drawing/2014/main" id="{44030DBD-4655-4CDC-9DE2-77230D882316}"/>
                </a:ext>
              </a:extLst>
            </p:cNvPr>
            <p:cNvCxnSpPr>
              <a:cxnSpLocks/>
            </p:cNvCxnSpPr>
            <p:nvPr/>
          </p:nvCxnSpPr>
          <p:spPr>
            <a:xfrm>
              <a:off x="6791005" y="3722033"/>
              <a:ext cx="348861" cy="4116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Straight Connector 458">
              <a:extLst>
                <a:ext uri="{FF2B5EF4-FFF2-40B4-BE49-F238E27FC236}">
                  <a16:creationId xmlns:a16="http://schemas.microsoft.com/office/drawing/2014/main" id="{A52467AA-798F-4617-BA49-9BCEE121F74D}"/>
                </a:ext>
              </a:extLst>
            </p:cNvPr>
            <p:cNvCxnSpPr>
              <a:cxnSpLocks/>
            </p:cNvCxnSpPr>
            <p:nvPr/>
          </p:nvCxnSpPr>
          <p:spPr>
            <a:xfrm>
              <a:off x="7089219" y="3026441"/>
              <a:ext cx="430286" cy="36645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Straight Connector 456">
              <a:extLst>
                <a:ext uri="{FF2B5EF4-FFF2-40B4-BE49-F238E27FC236}">
                  <a16:creationId xmlns:a16="http://schemas.microsoft.com/office/drawing/2014/main" id="{79A5C08A-2E29-4A21-BCE1-793A40DF43B9}"/>
                </a:ext>
              </a:extLst>
            </p:cNvPr>
            <p:cNvCxnSpPr>
              <a:cxnSpLocks/>
            </p:cNvCxnSpPr>
            <p:nvPr/>
          </p:nvCxnSpPr>
          <p:spPr>
            <a:xfrm>
              <a:off x="6950728" y="3176009"/>
              <a:ext cx="464939" cy="51569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460">
              <a:extLst>
                <a:ext uri="{FF2B5EF4-FFF2-40B4-BE49-F238E27FC236}">
                  <a16:creationId xmlns:a16="http://schemas.microsoft.com/office/drawing/2014/main" id="{F5F387D8-E01C-4FFF-AFAA-C74497B23C3E}"/>
                </a:ext>
              </a:extLst>
            </p:cNvPr>
            <p:cNvCxnSpPr>
              <a:cxnSpLocks/>
            </p:cNvCxnSpPr>
            <p:nvPr/>
          </p:nvCxnSpPr>
          <p:spPr>
            <a:xfrm>
              <a:off x="7404411" y="2667211"/>
              <a:ext cx="316438" cy="7428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59">
              <a:extLst>
                <a:ext uri="{FF2B5EF4-FFF2-40B4-BE49-F238E27FC236}">
                  <a16:creationId xmlns:a16="http://schemas.microsoft.com/office/drawing/2014/main" id="{F856F429-BDF2-404C-9FA0-2C4A85D10848}"/>
                </a:ext>
              </a:extLst>
            </p:cNvPr>
            <p:cNvCxnSpPr>
              <a:cxnSpLocks/>
            </p:cNvCxnSpPr>
            <p:nvPr/>
          </p:nvCxnSpPr>
          <p:spPr>
            <a:xfrm>
              <a:off x="7356620" y="2840850"/>
              <a:ext cx="283820" cy="317821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9401DA8F-3676-4BDB-8C80-9FCFDB8D9C87}"/>
                </a:ext>
              </a:extLst>
            </p:cNvPr>
            <p:cNvGrpSpPr/>
            <p:nvPr/>
          </p:nvGrpSpPr>
          <p:grpSpPr>
            <a:xfrm>
              <a:off x="107828" y="0"/>
              <a:ext cx="8423581" cy="5943599"/>
              <a:chOff x="77787" y="-27132"/>
              <a:chExt cx="9314755" cy="6572404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1F23A985-0F65-44B1-A45F-E7557AAE94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7787" y="1735558"/>
                <a:ext cx="8472156" cy="4809714"/>
              </a:xfrm>
              <a:prstGeom prst="rect">
                <a:avLst/>
              </a:prstGeom>
            </p:spPr>
          </p:pic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D3F15C35-2763-438D-872A-2AEDFE7007DC}"/>
                  </a:ext>
                </a:extLst>
              </p:cNvPr>
              <p:cNvGrpSpPr/>
              <p:nvPr/>
            </p:nvGrpSpPr>
            <p:grpSpPr>
              <a:xfrm>
                <a:off x="706690" y="1842382"/>
                <a:ext cx="831964" cy="272270"/>
                <a:chOff x="424112" y="1450955"/>
                <a:chExt cx="831964" cy="272270"/>
              </a:xfrm>
            </p:grpSpPr>
            <p:sp>
              <p:nvSpPr>
                <p:cNvPr id="5" name="TextBox 4">
                  <a:extLst>
                    <a:ext uri="{FF2B5EF4-FFF2-40B4-BE49-F238E27FC236}">
                      <a16:creationId xmlns:a16="http://schemas.microsoft.com/office/drawing/2014/main" id="{0C83F4AD-F8F5-4B94-A7F5-07D65F79A78E}"/>
                    </a:ext>
                  </a:extLst>
                </p:cNvPr>
                <p:cNvSpPr txBox="1"/>
                <p:nvPr/>
              </p:nvSpPr>
              <p:spPr>
                <a:xfrm>
                  <a:off x="424112" y="1450955"/>
                  <a:ext cx="744879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Seattle</a:t>
                  </a:r>
                </a:p>
              </p:txBody>
            </p:sp>
            <p:sp>
              <p:nvSpPr>
                <p:cNvPr id="8" name="Oval 7">
                  <a:extLst>
                    <a:ext uri="{FF2B5EF4-FFF2-40B4-BE49-F238E27FC236}">
                      <a16:creationId xmlns:a16="http://schemas.microsoft.com/office/drawing/2014/main" id="{33155354-EFBE-4E6E-8077-8413766314B0}"/>
                    </a:ext>
                  </a:extLst>
                </p:cNvPr>
                <p:cNvSpPr/>
                <p:nvPr/>
              </p:nvSpPr>
              <p:spPr>
                <a:xfrm>
                  <a:off x="1096419" y="150149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19CFCA8E-4732-471C-9C2E-90AAF9C2E64D}"/>
                  </a:ext>
                </a:extLst>
              </p:cNvPr>
              <p:cNvGrpSpPr/>
              <p:nvPr/>
            </p:nvGrpSpPr>
            <p:grpSpPr>
              <a:xfrm>
                <a:off x="1648701" y="1900501"/>
                <a:ext cx="744311" cy="384307"/>
                <a:chOff x="805282" y="1276845"/>
                <a:chExt cx="744311" cy="384307"/>
              </a:xfrm>
            </p:grpSpPr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FB23CAE6-1C41-4AF3-94FC-86430666EFF5}"/>
                    </a:ext>
                  </a:extLst>
                </p:cNvPr>
                <p:cNvSpPr txBox="1"/>
                <p:nvPr/>
              </p:nvSpPr>
              <p:spPr>
                <a:xfrm>
                  <a:off x="805282" y="1276845"/>
                  <a:ext cx="74431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900" dirty="0"/>
                    <a:t>Spokane</a:t>
                  </a:r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71CF51A5-E42C-4075-95E7-6FE59A4E8682}"/>
                    </a:ext>
                  </a:extLst>
                </p:cNvPr>
                <p:cNvSpPr/>
                <p:nvPr/>
              </p:nvSpPr>
              <p:spPr>
                <a:xfrm>
                  <a:off x="1096419" y="1501495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6F0414CC-788F-4E56-9E63-996B7FB12B4A}"/>
                  </a:ext>
                </a:extLst>
              </p:cNvPr>
              <p:cNvGrpSpPr/>
              <p:nvPr/>
            </p:nvGrpSpPr>
            <p:grpSpPr>
              <a:xfrm>
                <a:off x="450878" y="1251554"/>
                <a:ext cx="1039814" cy="246221"/>
                <a:chOff x="63760" y="1405849"/>
                <a:chExt cx="1039814" cy="246221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7412639-0876-48A0-8857-130ED61C42CE}"/>
                    </a:ext>
                  </a:extLst>
                </p:cNvPr>
                <p:cNvSpPr txBox="1"/>
                <p:nvPr/>
              </p:nvSpPr>
              <p:spPr>
                <a:xfrm>
                  <a:off x="63760" y="1405849"/>
                  <a:ext cx="95272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Vancouver</a:t>
                  </a:r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B6A0AC73-69A3-4F2B-ADCD-E353ED15BC7E}"/>
                    </a:ext>
                  </a:extLst>
                </p:cNvPr>
                <p:cNvSpPr/>
                <p:nvPr/>
              </p:nvSpPr>
              <p:spPr>
                <a:xfrm>
                  <a:off x="943917" y="1456387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51CAB91-3A34-4DBB-90DF-FB9539D970F3}"/>
                  </a:ext>
                </a:extLst>
              </p:cNvPr>
              <p:cNvGrpSpPr/>
              <p:nvPr/>
            </p:nvGrpSpPr>
            <p:grpSpPr>
              <a:xfrm>
                <a:off x="2525829" y="1266296"/>
                <a:ext cx="952727" cy="435167"/>
                <a:chOff x="817338" y="1792514"/>
                <a:chExt cx="952727" cy="435167"/>
              </a:xfrm>
            </p:grpSpPr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830FE995-8932-4765-A914-F852583766D4}"/>
                    </a:ext>
                  </a:extLst>
                </p:cNvPr>
                <p:cNvSpPr txBox="1"/>
                <p:nvPr/>
              </p:nvSpPr>
              <p:spPr>
                <a:xfrm>
                  <a:off x="817338" y="1792514"/>
                  <a:ext cx="95272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Calgary</a:t>
                  </a:r>
                </a:p>
              </p:txBody>
            </p:sp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82616772-3D0B-48F4-8A54-5A4230B2D772}"/>
                    </a:ext>
                  </a:extLst>
                </p:cNvPr>
                <p:cNvSpPr/>
                <p:nvPr/>
              </p:nvSpPr>
              <p:spPr>
                <a:xfrm>
                  <a:off x="1010785" y="206802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A2198BD0-B312-4B1C-A351-23800BA396EA}"/>
                  </a:ext>
                </a:extLst>
              </p:cNvPr>
              <p:cNvGrpSpPr/>
              <p:nvPr/>
            </p:nvGrpSpPr>
            <p:grpSpPr>
              <a:xfrm>
                <a:off x="2982125" y="1052381"/>
                <a:ext cx="952727" cy="362597"/>
                <a:chOff x="700652" y="1865084"/>
                <a:chExt cx="952727" cy="362597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9A290D4B-2740-4140-B3D5-735236CECA1F}"/>
                    </a:ext>
                  </a:extLst>
                </p:cNvPr>
                <p:cNvSpPr txBox="1"/>
                <p:nvPr/>
              </p:nvSpPr>
              <p:spPr>
                <a:xfrm>
                  <a:off x="700652" y="1865084"/>
                  <a:ext cx="95272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Edmonton</a:t>
                  </a: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DB4309F9-A341-4D6E-B88A-33E5857C446A}"/>
                    </a:ext>
                  </a:extLst>
                </p:cNvPr>
                <p:cNvSpPr/>
                <p:nvPr/>
              </p:nvSpPr>
              <p:spPr>
                <a:xfrm>
                  <a:off x="1010785" y="206802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4A8B22BD-7A24-4988-8F53-8B2B1491B5A2}"/>
                  </a:ext>
                </a:extLst>
              </p:cNvPr>
              <p:cNvGrpSpPr/>
              <p:nvPr/>
            </p:nvGrpSpPr>
            <p:grpSpPr>
              <a:xfrm>
                <a:off x="4214821" y="1168298"/>
                <a:ext cx="952727" cy="355861"/>
                <a:chOff x="954092" y="1871820"/>
                <a:chExt cx="952727" cy="355861"/>
              </a:xfrm>
            </p:grpSpPr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A8F51D7A-7A5C-4EF7-9C67-95F31D1D1B3D}"/>
                    </a:ext>
                  </a:extLst>
                </p:cNvPr>
                <p:cNvSpPr txBox="1"/>
                <p:nvPr/>
              </p:nvSpPr>
              <p:spPr>
                <a:xfrm>
                  <a:off x="954092" y="1871820"/>
                  <a:ext cx="95272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Regina</a:t>
                  </a: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670881BB-F12C-4D78-97F5-80C869482D3A}"/>
                    </a:ext>
                  </a:extLst>
                </p:cNvPr>
                <p:cNvSpPr/>
                <p:nvPr/>
              </p:nvSpPr>
              <p:spPr>
                <a:xfrm>
                  <a:off x="1010785" y="206802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036AE260-A66D-4DEE-92D3-140DD0BFE414}"/>
                  </a:ext>
                </a:extLst>
              </p:cNvPr>
              <p:cNvGrpSpPr/>
              <p:nvPr/>
            </p:nvGrpSpPr>
            <p:grpSpPr>
              <a:xfrm>
                <a:off x="3882238" y="805508"/>
                <a:ext cx="952727" cy="435167"/>
                <a:chOff x="817338" y="1792514"/>
                <a:chExt cx="952727" cy="435167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7041F043-6DA5-45C6-B46A-6326AC975EF3}"/>
                    </a:ext>
                  </a:extLst>
                </p:cNvPr>
                <p:cNvSpPr txBox="1"/>
                <p:nvPr/>
              </p:nvSpPr>
              <p:spPr>
                <a:xfrm>
                  <a:off x="817338" y="1792514"/>
                  <a:ext cx="95272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 err="1"/>
                    <a:t>Saskatoon</a:t>
                  </a:r>
                  <a:endParaRPr lang="en-US" sz="1000" dirty="0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A496F492-BB00-4106-B0FB-713FF077F9E6}"/>
                    </a:ext>
                  </a:extLst>
                </p:cNvPr>
                <p:cNvSpPr/>
                <p:nvPr/>
              </p:nvSpPr>
              <p:spPr>
                <a:xfrm>
                  <a:off x="1010785" y="206802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A6AAA6D4-983E-4137-8AA0-81C1FAB55B29}"/>
                  </a:ext>
                </a:extLst>
              </p:cNvPr>
              <p:cNvGrpSpPr/>
              <p:nvPr/>
            </p:nvGrpSpPr>
            <p:grpSpPr>
              <a:xfrm>
                <a:off x="4785162" y="1670962"/>
                <a:ext cx="952727" cy="405878"/>
                <a:chOff x="734114" y="1673150"/>
                <a:chExt cx="952727" cy="405878"/>
              </a:xfrm>
            </p:grpSpPr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1F1C7926-000D-4FBE-9FC9-C99DD2DB9C67}"/>
                    </a:ext>
                  </a:extLst>
                </p:cNvPr>
                <p:cNvSpPr txBox="1"/>
                <p:nvPr/>
              </p:nvSpPr>
              <p:spPr>
                <a:xfrm>
                  <a:off x="734114" y="1673150"/>
                  <a:ext cx="95272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Winnipeg</a:t>
                  </a:r>
                </a:p>
              </p:txBody>
            </p:sp>
            <p:sp>
              <p:nvSpPr>
                <p:cNvPr id="30" name="Oval 29">
                  <a:extLst>
                    <a:ext uri="{FF2B5EF4-FFF2-40B4-BE49-F238E27FC236}">
                      <a16:creationId xmlns:a16="http://schemas.microsoft.com/office/drawing/2014/main" id="{FAFAEB82-F712-4F9C-8C11-CB7A58BB668B}"/>
                    </a:ext>
                  </a:extLst>
                </p:cNvPr>
                <p:cNvSpPr/>
                <p:nvPr/>
              </p:nvSpPr>
              <p:spPr>
                <a:xfrm>
                  <a:off x="1011870" y="1919371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045823D8-F238-43D2-9DEF-4EC1135257A0}"/>
                  </a:ext>
                </a:extLst>
              </p:cNvPr>
              <p:cNvGrpSpPr/>
              <p:nvPr/>
            </p:nvGrpSpPr>
            <p:grpSpPr>
              <a:xfrm>
                <a:off x="2882653" y="2161697"/>
                <a:ext cx="952727" cy="355863"/>
                <a:chOff x="789538" y="1126597"/>
                <a:chExt cx="952727" cy="355863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52A8FF16-2CB3-4877-80D1-DC366CB3715B}"/>
                    </a:ext>
                  </a:extLst>
                </p:cNvPr>
                <p:cNvSpPr txBox="1"/>
                <p:nvPr/>
              </p:nvSpPr>
              <p:spPr>
                <a:xfrm>
                  <a:off x="789538" y="1126597"/>
                  <a:ext cx="952727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Billings</a:t>
                  </a:r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1C920E95-F1A6-4ED5-9B04-94A10FA3FC28}"/>
                    </a:ext>
                  </a:extLst>
                </p:cNvPr>
                <p:cNvSpPr/>
                <p:nvPr/>
              </p:nvSpPr>
              <p:spPr>
                <a:xfrm>
                  <a:off x="846232" y="1322803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7BC85143-A703-4870-9BAD-0071D6467390}"/>
                  </a:ext>
                </a:extLst>
              </p:cNvPr>
              <p:cNvGrpSpPr/>
              <p:nvPr/>
            </p:nvGrpSpPr>
            <p:grpSpPr>
              <a:xfrm>
                <a:off x="440505" y="1364581"/>
                <a:ext cx="8952037" cy="5129386"/>
                <a:chOff x="-757830" y="536698"/>
                <a:chExt cx="8952037" cy="5129386"/>
              </a:xfrm>
            </p:grpSpPr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9B63BA1E-6AA4-4EE5-9CB3-34EC6CBCB0B3}"/>
                    </a:ext>
                  </a:extLst>
                </p:cNvPr>
                <p:cNvSpPr txBox="1"/>
                <p:nvPr/>
              </p:nvSpPr>
              <p:spPr>
                <a:xfrm>
                  <a:off x="952838" y="1834539"/>
                  <a:ext cx="952727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Boise</a:t>
                  </a:r>
                </a:p>
              </p:txBody>
            </p:sp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FC34EF39-78E7-415B-B9BD-15AE995A5416}"/>
                    </a:ext>
                  </a:extLst>
                </p:cNvPr>
                <p:cNvSpPr/>
                <p:nvPr/>
              </p:nvSpPr>
              <p:spPr>
                <a:xfrm>
                  <a:off x="1010785" y="206802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721EBCFC-8BD9-4D0C-AFDA-F00B74026A00}"/>
                    </a:ext>
                  </a:extLst>
                </p:cNvPr>
                <p:cNvSpPr txBox="1"/>
                <p:nvPr/>
              </p:nvSpPr>
              <p:spPr>
                <a:xfrm>
                  <a:off x="205269" y="1641829"/>
                  <a:ext cx="952727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Portland</a:t>
                  </a:r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E1985BF6-968C-40FA-8396-B3872D3F7437}"/>
                    </a:ext>
                  </a:extLst>
                </p:cNvPr>
                <p:cNvSpPr/>
                <p:nvPr/>
              </p:nvSpPr>
              <p:spPr>
                <a:xfrm>
                  <a:off x="263216" y="187531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D9506BD9-1AB8-46EF-A796-3501B930C805}"/>
                    </a:ext>
                  </a:extLst>
                </p:cNvPr>
                <p:cNvSpPr/>
                <p:nvPr/>
              </p:nvSpPr>
              <p:spPr>
                <a:xfrm>
                  <a:off x="45612" y="2325623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Oval 64">
                  <a:extLst>
                    <a:ext uri="{FF2B5EF4-FFF2-40B4-BE49-F238E27FC236}">
                      <a16:creationId xmlns:a16="http://schemas.microsoft.com/office/drawing/2014/main" id="{4BEC6B4E-A486-4A1D-9C0B-B6361C88C211}"/>
                    </a:ext>
                  </a:extLst>
                </p:cNvPr>
                <p:cNvSpPr/>
                <p:nvPr/>
              </p:nvSpPr>
              <p:spPr>
                <a:xfrm>
                  <a:off x="-34049" y="2740823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59480C3D-2F8E-4BFF-BB85-6B04E465E5CB}"/>
                    </a:ext>
                  </a:extLst>
                </p:cNvPr>
                <p:cNvSpPr/>
                <p:nvPr/>
              </p:nvSpPr>
              <p:spPr>
                <a:xfrm>
                  <a:off x="212528" y="3454955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D9898BEF-1BDB-4DC7-9480-D75E84D2BC55}"/>
                    </a:ext>
                  </a:extLst>
                </p:cNvPr>
                <p:cNvSpPr/>
                <p:nvPr/>
              </p:nvSpPr>
              <p:spPr>
                <a:xfrm>
                  <a:off x="521976" y="3858439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TextBox 67">
                  <a:extLst>
                    <a:ext uri="{FF2B5EF4-FFF2-40B4-BE49-F238E27FC236}">
                      <a16:creationId xmlns:a16="http://schemas.microsoft.com/office/drawing/2014/main" id="{6FB2BE85-724D-4E75-966D-3642CE7F0D42}"/>
                    </a:ext>
                  </a:extLst>
                </p:cNvPr>
                <p:cNvSpPr txBox="1"/>
                <p:nvPr/>
              </p:nvSpPr>
              <p:spPr>
                <a:xfrm>
                  <a:off x="-599822" y="2132321"/>
                  <a:ext cx="1050187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Sacramento</a:t>
                  </a:r>
                </a:p>
              </p:txBody>
            </p:sp>
            <p:sp>
              <p:nvSpPr>
                <p:cNvPr id="69" name="TextBox 68">
                  <a:extLst>
                    <a:ext uri="{FF2B5EF4-FFF2-40B4-BE49-F238E27FC236}">
                      <a16:creationId xmlns:a16="http://schemas.microsoft.com/office/drawing/2014/main" id="{363887B2-80A9-4097-95F5-A40704D2F04F}"/>
                    </a:ext>
                  </a:extLst>
                </p:cNvPr>
                <p:cNvSpPr txBox="1"/>
                <p:nvPr/>
              </p:nvSpPr>
              <p:spPr>
                <a:xfrm>
                  <a:off x="-757830" y="2657502"/>
                  <a:ext cx="1050187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San Jose</a:t>
                  </a:r>
                </a:p>
              </p:txBody>
            </p:sp>
            <p:sp>
              <p:nvSpPr>
                <p:cNvPr id="70" name="TextBox 69">
                  <a:extLst>
                    <a:ext uri="{FF2B5EF4-FFF2-40B4-BE49-F238E27FC236}">
                      <a16:creationId xmlns:a16="http://schemas.microsoft.com/office/drawing/2014/main" id="{48C03125-D662-4A46-9E91-8AF6D563FAEE}"/>
                    </a:ext>
                  </a:extLst>
                </p:cNvPr>
                <p:cNvSpPr txBox="1"/>
                <p:nvPr/>
              </p:nvSpPr>
              <p:spPr>
                <a:xfrm>
                  <a:off x="-696744" y="3535643"/>
                  <a:ext cx="1037062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Los Angeles</a:t>
                  </a:r>
                </a:p>
              </p:txBody>
            </p:sp>
            <p:sp>
              <p:nvSpPr>
                <p:cNvPr id="71" name="TextBox 70">
                  <a:extLst>
                    <a:ext uri="{FF2B5EF4-FFF2-40B4-BE49-F238E27FC236}">
                      <a16:creationId xmlns:a16="http://schemas.microsoft.com/office/drawing/2014/main" id="{4BC09DDF-2997-4153-9D89-F7467CA44B60}"/>
                    </a:ext>
                  </a:extLst>
                </p:cNvPr>
                <p:cNvSpPr txBox="1"/>
                <p:nvPr/>
              </p:nvSpPr>
              <p:spPr>
                <a:xfrm>
                  <a:off x="-264603" y="3857436"/>
                  <a:ext cx="1050187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San Diego</a:t>
                  </a:r>
                </a:p>
              </p:txBody>
            </p:sp>
            <p:sp>
              <p:nvSpPr>
                <p:cNvPr id="72" name="TextBox 71">
                  <a:extLst>
                    <a:ext uri="{FF2B5EF4-FFF2-40B4-BE49-F238E27FC236}">
                      <a16:creationId xmlns:a16="http://schemas.microsoft.com/office/drawing/2014/main" id="{5A384F35-4553-4C34-958C-70EA8A452944}"/>
                    </a:ext>
                  </a:extLst>
                </p:cNvPr>
                <p:cNvSpPr txBox="1"/>
                <p:nvPr/>
              </p:nvSpPr>
              <p:spPr>
                <a:xfrm>
                  <a:off x="1010786" y="3803911"/>
                  <a:ext cx="1050187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/>
                    <a:t>Phoenix</a:t>
                  </a:r>
                </a:p>
              </p:txBody>
            </p: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1D4C9995-016F-46D0-82ED-8D53C16C45E1}"/>
                    </a:ext>
                  </a:extLst>
                </p:cNvPr>
                <p:cNvSpPr/>
                <p:nvPr/>
              </p:nvSpPr>
              <p:spPr>
                <a:xfrm>
                  <a:off x="1249264" y="3591949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DEBCB1FD-548E-467D-8E2D-BA6D1F6071B0}"/>
                    </a:ext>
                  </a:extLst>
                </p:cNvPr>
                <p:cNvSpPr txBox="1"/>
                <p:nvPr/>
              </p:nvSpPr>
              <p:spPr>
                <a:xfrm>
                  <a:off x="508858" y="2646120"/>
                  <a:ext cx="721567" cy="4424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Las Vegas</a:t>
                  </a:r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89642721-417E-4CCA-9D37-554E1CDC1226}"/>
                    </a:ext>
                  </a:extLst>
                </p:cNvPr>
                <p:cNvSpPr/>
                <p:nvPr/>
              </p:nvSpPr>
              <p:spPr>
                <a:xfrm>
                  <a:off x="851128" y="3155358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TextBox 76">
                  <a:extLst>
                    <a:ext uri="{FF2B5EF4-FFF2-40B4-BE49-F238E27FC236}">
                      <a16:creationId xmlns:a16="http://schemas.microsoft.com/office/drawing/2014/main" id="{1C8D428E-6CD5-42BA-A6D7-F29C4AF6D184}"/>
                    </a:ext>
                  </a:extLst>
                </p:cNvPr>
                <p:cNvSpPr txBox="1"/>
                <p:nvPr/>
              </p:nvSpPr>
              <p:spPr>
                <a:xfrm>
                  <a:off x="1072859" y="2660379"/>
                  <a:ext cx="940141" cy="4424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Slat Lake City</a:t>
                  </a:r>
                </a:p>
              </p:txBody>
            </p:sp>
            <p:sp>
              <p:nvSpPr>
                <p:cNvPr id="78" name="Oval 77">
                  <a:extLst>
                    <a:ext uri="{FF2B5EF4-FFF2-40B4-BE49-F238E27FC236}">
                      <a16:creationId xmlns:a16="http://schemas.microsoft.com/office/drawing/2014/main" id="{DA846C07-A022-4BE0-A410-63C5297ED74E}"/>
                    </a:ext>
                  </a:extLst>
                </p:cNvPr>
                <p:cNvSpPr/>
                <p:nvPr/>
              </p:nvSpPr>
              <p:spPr>
                <a:xfrm>
                  <a:off x="1463102" y="3078655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EED4E186-3668-4F64-9212-5BFB4DABAF2D}"/>
                    </a:ext>
                  </a:extLst>
                </p:cNvPr>
                <p:cNvSpPr txBox="1"/>
                <p:nvPr/>
              </p:nvSpPr>
              <p:spPr>
                <a:xfrm>
                  <a:off x="1921764" y="2869613"/>
                  <a:ext cx="940142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Denver</a:t>
                  </a:r>
                </a:p>
              </p:txBody>
            </p:sp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82615277-C6A4-4213-AEF3-618FED5C3269}"/>
                    </a:ext>
                  </a:extLst>
                </p:cNvPr>
                <p:cNvSpPr/>
                <p:nvPr/>
              </p:nvSpPr>
              <p:spPr>
                <a:xfrm>
                  <a:off x="2300673" y="3158932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TextBox 80">
                  <a:extLst>
                    <a:ext uri="{FF2B5EF4-FFF2-40B4-BE49-F238E27FC236}">
                      <a16:creationId xmlns:a16="http://schemas.microsoft.com/office/drawing/2014/main" id="{9B810ACB-8B5F-407B-BBB1-4D35265F6704}"/>
                    </a:ext>
                  </a:extLst>
                </p:cNvPr>
                <p:cNvSpPr txBox="1"/>
                <p:nvPr/>
              </p:nvSpPr>
              <p:spPr>
                <a:xfrm>
                  <a:off x="1606687" y="3921456"/>
                  <a:ext cx="1149539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Albuquerque</a:t>
                  </a:r>
                </a:p>
              </p:txBody>
            </p:sp>
            <p:sp>
              <p:nvSpPr>
                <p:cNvPr id="82" name="Oval 81">
                  <a:extLst>
                    <a:ext uri="{FF2B5EF4-FFF2-40B4-BE49-F238E27FC236}">
                      <a16:creationId xmlns:a16="http://schemas.microsoft.com/office/drawing/2014/main" id="{65FCCC96-BCF6-4A95-8A62-02969DC8C700}"/>
                    </a:ext>
                  </a:extLst>
                </p:cNvPr>
                <p:cNvSpPr/>
                <p:nvPr/>
              </p:nvSpPr>
              <p:spPr>
                <a:xfrm>
                  <a:off x="2082712" y="3715983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TextBox 82">
                  <a:extLst>
                    <a:ext uri="{FF2B5EF4-FFF2-40B4-BE49-F238E27FC236}">
                      <a16:creationId xmlns:a16="http://schemas.microsoft.com/office/drawing/2014/main" id="{C5C83BEF-2BA7-4CB1-A758-993FA6C254BE}"/>
                    </a:ext>
                  </a:extLst>
                </p:cNvPr>
                <p:cNvSpPr txBox="1"/>
                <p:nvPr/>
              </p:nvSpPr>
              <p:spPr>
                <a:xfrm>
                  <a:off x="2517590" y="4196805"/>
                  <a:ext cx="1149539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Dallas</a:t>
                  </a:r>
                </a:p>
              </p:txBody>
            </p:sp>
            <p:sp>
              <p:nvSpPr>
                <p:cNvPr id="84" name="Oval 83">
                  <a:extLst>
                    <a:ext uri="{FF2B5EF4-FFF2-40B4-BE49-F238E27FC236}">
                      <a16:creationId xmlns:a16="http://schemas.microsoft.com/office/drawing/2014/main" id="{A5A453D0-6C02-41D3-BD18-50910C61EA85}"/>
                    </a:ext>
                  </a:extLst>
                </p:cNvPr>
                <p:cNvSpPr/>
                <p:nvPr/>
              </p:nvSpPr>
              <p:spPr>
                <a:xfrm>
                  <a:off x="3020335" y="4045891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>
                  <a:extLst>
                    <a:ext uri="{FF2B5EF4-FFF2-40B4-BE49-F238E27FC236}">
                      <a16:creationId xmlns:a16="http://schemas.microsoft.com/office/drawing/2014/main" id="{AD1B926E-5F2B-41B6-93DC-95F5B14255E2}"/>
                    </a:ext>
                  </a:extLst>
                </p:cNvPr>
                <p:cNvSpPr/>
                <p:nvPr/>
              </p:nvSpPr>
              <p:spPr>
                <a:xfrm>
                  <a:off x="3610653" y="4820866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>
                  <a:extLst>
                    <a:ext uri="{FF2B5EF4-FFF2-40B4-BE49-F238E27FC236}">
                      <a16:creationId xmlns:a16="http://schemas.microsoft.com/office/drawing/2014/main" id="{AF19B7CA-F0BF-4236-80DB-A2DC35310063}"/>
                    </a:ext>
                  </a:extLst>
                </p:cNvPr>
                <p:cNvSpPr/>
                <p:nvPr/>
              </p:nvSpPr>
              <p:spPr>
                <a:xfrm>
                  <a:off x="3139476" y="5154295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TextBox 146">
                  <a:extLst>
                    <a:ext uri="{FF2B5EF4-FFF2-40B4-BE49-F238E27FC236}">
                      <a16:creationId xmlns:a16="http://schemas.microsoft.com/office/drawing/2014/main" id="{EA15EBB4-071B-43C3-80E4-DE3F3D197997}"/>
                    </a:ext>
                  </a:extLst>
                </p:cNvPr>
                <p:cNvSpPr txBox="1"/>
                <p:nvPr/>
              </p:nvSpPr>
              <p:spPr>
                <a:xfrm>
                  <a:off x="2729142" y="4684827"/>
                  <a:ext cx="1149539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Houston</a:t>
                  </a:r>
                </a:p>
              </p:txBody>
            </p:sp>
            <p:sp>
              <p:nvSpPr>
                <p:cNvPr id="148" name="TextBox 147">
                  <a:extLst>
                    <a:ext uri="{FF2B5EF4-FFF2-40B4-BE49-F238E27FC236}">
                      <a16:creationId xmlns:a16="http://schemas.microsoft.com/office/drawing/2014/main" id="{6C3DC88C-70A0-4E2A-AFD6-1676D473EA1C}"/>
                    </a:ext>
                  </a:extLst>
                </p:cNvPr>
                <p:cNvSpPr txBox="1"/>
                <p:nvPr/>
              </p:nvSpPr>
              <p:spPr>
                <a:xfrm>
                  <a:off x="2097427" y="5123175"/>
                  <a:ext cx="1149539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San Ontario</a:t>
                  </a:r>
                </a:p>
              </p:txBody>
            </p:sp>
            <p:sp>
              <p:nvSpPr>
                <p:cNvPr id="149" name="TextBox 148">
                  <a:extLst>
                    <a:ext uri="{FF2B5EF4-FFF2-40B4-BE49-F238E27FC236}">
                      <a16:creationId xmlns:a16="http://schemas.microsoft.com/office/drawing/2014/main" id="{06FBD6FA-2FE1-453A-BD14-9CDAFD68D01A}"/>
                    </a:ext>
                  </a:extLst>
                </p:cNvPr>
                <p:cNvSpPr txBox="1"/>
                <p:nvPr/>
              </p:nvSpPr>
              <p:spPr>
                <a:xfrm>
                  <a:off x="3219305" y="3727333"/>
                  <a:ext cx="1149539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Little Rock</a:t>
                  </a:r>
                </a:p>
              </p:txBody>
            </p:sp>
            <p:sp>
              <p:nvSpPr>
                <p:cNvPr id="152" name="Oval 151">
                  <a:extLst>
                    <a:ext uri="{FF2B5EF4-FFF2-40B4-BE49-F238E27FC236}">
                      <a16:creationId xmlns:a16="http://schemas.microsoft.com/office/drawing/2014/main" id="{B5B6A1CD-2BA4-4DAD-8409-FFC17776D611}"/>
                    </a:ext>
                  </a:extLst>
                </p:cNvPr>
                <p:cNvSpPr/>
                <p:nvPr/>
              </p:nvSpPr>
              <p:spPr>
                <a:xfrm>
                  <a:off x="4168015" y="3833913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TextBox 152">
                  <a:extLst>
                    <a:ext uri="{FF2B5EF4-FFF2-40B4-BE49-F238E27FC236}">
                      <a16:creationId xmlns:a16="http://schemas.microsoft.com/office/drawing/2014/main" id="{E54F9444-F2A5-43CC-B879-2D3005B3AFB0}"/>
                    </a:ext>
                  </a:extLst>
                </p:cNvPr>
                <p:cNvSpPr txBox="1"/>
                <p:nvPr/>
              </p:nvSpPr>
              <p:spPr>
                <a:xfrm>
                  <a:off x="2682936" y="3074510"/>
                  <a:ext cx="1149539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Kansas City</a:t>
                  </a:r>
                </a:p>
              </p:txBody>
            </p:sp>
            <p:sp>
              <p:nvSpPr>
                <p:cNvPr id="156" name="Oval 155">
                  <a:extLst>
                    <a:ext uri="{FF2B5EF4-FFF2-40B4-BE49-F238E27FC236}">
                      <a16:creationId xmlns:a16="http://schemas.microsoft.com/office/drawing/2014/main" id="{BD6D34EE-859B-47F9-8A29-25B64D9EA148}"/>
                    </a:ext>
                  </a:extLst>
                </p:cNvPr>
                <p:cNvSpPr/>
                <p:nvPr/>
              </p:nvSpPr>
              <p:spPr>
                <a:xfrm>
                  <a:off x="3705035" y="3088560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7FFB2FB7-1D21-461A-B852-3127549F1984}"/>
                    </a:ext>
                  </a:extLst>
                </p:cNvPr>
                <p:cNvSpPr/>
                <p:nvPr/>
              </p:nvSpPr>
              <p:spPr>
                <a:xfrm>
                  <a:off x="3385616" y="2644062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6" name="TextBox 225">
                  <a:extLst>
                    <a:ext uri="{FF2B5EF4-FFF2-40B4-BE49-F238E27FC236}">
                      <a16:creationId xmlns:a16="http://schemas.microsoft.com/office/drawing/2014/main" id="{BF3A2EFB-4AE1-4A85-A2D1-EBA1C2663F6D}"/>
                    </a:ext>
                  </a:extLst>
                </p:cNvPr>
                <p:cNvSpPr txBox="1"/>
                <p:nvPr/>
              </p:nvSpPr>
              <p:spPr>
                <a:xfrm>
                  <a:off x="2532362" y="2525310"/>
                  <a:ext cx="968248" cy="272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Omaha</a:t>
                  </a:r>
                </a:p>
              </p:txBody>
            </p:sp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90D5AE29-3C38-4F66-AC0D-DC4219DEB70B}"/>
                    </a:ext>
                  </a:extLst>
                </p:cNvPr>
                <p:cNvSpPr/>
                <p:nvPr/>
              </p:nvSpPr>
              <p:spPr>
                <a:xfrm>
                  <a:off x="3909128" y="2333832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8" name="TextBox 227">
                  <a:extLst>
                    <a:ext uri="{FF2B5EF4-FFF2-40B4-BE49-F238E27FC236}">
                      <a16:creationId xmlns:a16="http://schemas.microsoft.com/office/drawing/2014/main" id="{0D757144-83CA-4817-B816-4AB9D43D1027}"/>
                    </a:ext>
                  </a:extLst>
                </p:cNvPr>
                <p:cNvSpPr txBox="1"/>
                <p:nvPr/>
              </p:nvSpPr>
              <p:spPr>
                <a:xfrm>
                  <a:off x="3679194" y="2431671"/>
                  <a:ext cx="701141" cy="4424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Iowa City</a:t>
                  </a:r>
                </a:p>
              </p:txBody>
            </p:sp>
            <p:sp>
              <p:nvSpPr>
                <p:cNvPr id="229" name="TextBox 228">
                  <a:extLst>
                    <a:ext uri="{FF2B5EF4-FFF2-40B4-BE49-F238E27FC236}">
                      <a16:creationId xmlns:a16="http://schemas.microsoft.com/office/drawing/2014/main" id="{DFE8D0FE-3CAE-43D4-8837-7B4C95B923EE}"/>
                    </a:ext>
                  </a:extLst>
                </p:cNvPr>
                <p:cNvSpPr txBox="1"/>
                <p:nvPr/>
              </p:nvSpPr>
              <p:spPr>
                <a:xfrm>
                  <a:off x="3838412" y="3186330"/>
                  <a:ext cx="701141" cy="44244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000" dirty="0"/>
                    <a:t>St Louis</a:t>
                  </a:r>
                </a:p>
              </p:txBody>
            </p:sp>
            <p:sp>
              <p:nvSpPr>
                <p:cNvPr id="234" name="Oval 233">
                  <a:extLst>
                    <a:ext uri="{FF2B5EF4-FFF2-40B4-BE49-F238E27FC236}">
                      <a16:creationId xmlns:a16="http://schemas.microsoft.com/office/drawing/2014/main" id="{62634499-6CCF-49B9-964B-FE0C218362E7}"/>
                    </a:ext>
                  </a:extLst>
                </p:cNvPr>
                <p:cNvSpPr/>
                <p:nvPr/>
              </p:nvSpPr>
              <p:spPr>
                <a:xfrm>
                  <a:off x="4108276" y="3049975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5" name="TextBox 234">
                  <a:extLst>
                    <a:ext uri="{FF2B5EF4-FFF2-40B4-BE49-F238E27FC236}">
                      <a16:creationId xmlns:a16="http://schemas.microsoft.com/office/drawing/2014/main" id="{3B9D65AB-0968-40FF-8ECD-14881924EA96}"/>
                    </a:ext>
                  </a:extLst>
                </p:cNvPr>
                <p:cNvSpPr txBox="1"/>
                <p:nvPr/>
              </p:nvSpPr>
              <p:spPr>
                <a:xfrm>
                  <a:off x="4173656" y="2699072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Chicago</a:t>
                  </a:r>
                </a:p>
              </p:txBody>
            </p:sp>
            <p:sp>
              <p:nvSpPr>
                <p:cNvPr id="236" name="Oval 235">
                  <a:extLst>
                    <a:ext uri="{FF2B5EF4-FFF2-40B4-BE49-F238E27FC236}">
                      <a16:creationId xmlns:a16="http://schemas.microsoft.com/office/drawing/2014/main" id="{7248601F-097E-4B4E-9092-43E20B868EAD}"/>
                    </a:ext>
                  </a:extLst>
                </p:cNvPr>
                <p:cNvSpPr/>
                <p:nvPr/>
              </p:nvSpPr>
              <p:spPr>
                <a:xfrm>
                  <a:off x="4683274" y="2484791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0F6BB8C9-352E-4F51-8013-1A76FA1AAC23}"/>
                    </a:ext>
                  </a:extLst>
                </p:cNvPr>
                <p:cNvSpPr/>
                <p:nvPr/>
              </p:nvSpPr>
              <p:spPr>
                <a:xfrm>
                  <a:off x="4549377" y="2201805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8" name="TextBox 237">
                  <a:extLst>
                    <a:ext uri="{FF2B5EF4-FFF2-40B4-BE49-F238E27FC236}">
                      <a16:creationId xmlns:a16="http://schemas.microsoft.com/office/drawing/2014/main" id="{BF119FAA-0EFA-4E8E-9A85-089B9300DECE}"/>
                    </a:ext>
                  </a:extLst>
                </p:cNvPr>
                <p:cNvSpPr txBox="1"/>
                <p:nvPr/>
              </p:nvSpPr>
              <p:spPr>
                <a:xfrm>
                  <a:off x="3849495" y="1994687"/>
                  <a:ext cx="898519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Milwaukee</a:t>
                  </a:r>
                </a:p>
              </p:txBody>
            </p:sp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0B1C3BA9-F1A1-4DA0-B048-93F2A11CE6EF}"/>
                    </a:ext>
                  </a:extLst>
                </p:cNvPr>
                <p:cNvSpPr/>
                <p:nvPr/>
              </p:nvSpPr>
              <p:spPr>
                <a:xfrm>
                  <a:off x="3756413" y="1916975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0" name="TextBox 239">
                  <a:extLst>
                    <a:ext uri="{FF2B5EF4-FFF2-40B4-BE49-F238E27FC236}">
                      <a16:creationId xmlns:a16="http://schemas.microsoft.com/office/drawing/2014/main" id="{44067ADA-F7B6-4E9D-B8C9-74BC978BE343}"/>
                    </a:ext>
                  </a:extLst>
                </p:cNvPr>
                <p:cNvSpPr txBox="1"/>
                <p:nvPr/>
              </p:nvSpPr>
              <p:spPr>
                <a:xfrm>
                  <a:off x="3237606" y="1622866"/>
                  <a:ext cx="1040656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Minneapolis</a:t>
                  </a:r>
                </a:p>
              </p:txBody>
            </p:sp>
            <p:sp>
              <p:nvSpPr>
                <p:cNvPr id="322" name="Oval 321">
                  <a:extLst>
                    <a:ext uri="{FF2B5EF4-FFF2-40B4-BE49-F238E27FC236}">
                      <a16:creationId xmlns:a16="http://schemas.microsoft.com/office/drawing/2014/main" id="{E6848AFA-C0EF-4DE7-8ECC-D9C7213901DE}"/>
                    </a:ext>
                  </a:extLst>
                </p:cNvPr>
                <p:cNvSpPr/>
                <p:nvPr/>
              </p:nvSpPr>
              <p:spPr>
                <a:xfrm>
                  <a:off x="5274278" y="2367883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23" name="TextBox 322">
                  <a:extLst>
                    <a:ext uri="{FF2B5EF4-FFF2-40B4-BE49-F238E27FC236}">
                      <a16:creationId xmlns:a16="http://schemas.microsoft.com/office/drawing/2014/main" id="{AE3BEE59-C896-4F0E-A329-B5631AA0948B}"/>
                    </a:ext>
                  </a:extLst>
                </p:cNvPr>
                <p:cNvSpPr txBox="1"/>
                <p:nvPr/>
              </p:nvSpPr>
              <p:spPr>
                <a:xfrm>
                  <a:off x="4743439" y="2178785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Detroit</a:t>
                  </a:r>
                </a:p>
              </p:txBody>
            </p:sp>
            <p:sp>
              <p:nvSpPr>
                <p:cNvPr id="326" name="Oval 325">
                  <a:extLst>
                    <a:ext uri="{FF2B5EF4-FFF2-40B4-BE49-F238E27FC236}">
                      <a16:creationId xmlns:a16="http://schemas.microsoft.com/office/drawing/2014/main" id="{BDB58A3A-ADAA-4D06-A345-E1615C2F972D}"/>
                    </a:ext>
                  </a:extLst>
                </p:cNvPr>
                <p:cNvSpPr/>
                <p:nvPr/>
              </p:nvSpPr>
              <p:spPr>
                <a:xfrm>
                  <a:off x="5330744" y="2867340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27" name="TextBox 326">
                  <a:extLst>
                    <a:ext uri="{FF2B5EF4-FFF2-40B4-BE49-F238E27FC236}">
                      <a16:creationId xmlns:a16="http://schemas.microsoft.com/office/drawing/2014/main" id="{5BDB76D4-26D8-4C05-BA92-E32A06F61CDD}"/>
                    </a:ext>
                  </a:extLst>
                </p:cNvPr>
                <p:cNvSpPr txBox="1"/>
                <p:nvPr/>
              </p:nvSpPr>
              <p:spPr>
                <a:xfrm>
                  <a:off x="4977093" y="2626346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Columbus</a:t>
                  </a:r>
                </a:p>
              </p:txBody>
            </p:sp>
            <p:sp>
              <p:nvSpPr>
                <p:cNvPr id="328" name="Oval 327">
                  <a:extLst>
                    <a:ext uri="{FF2B5EF4-FFF2-40B4-BE49-F238E27FC236}">
                      <a16:creationId xmlns:a16="http://schemas.microsoft.com/office/drawing/2014/main" id="{819CCF1B-312F-4F6E-84A3-B8BC06FE9488}"/>
                    </a:ext>
                  </a:extLst>
                </p:cNvPr>
                <p:cNvSpPr/>
                <p:nvPr/>
              </p:nvSpPr>
              <p:spPr>
                <a:xfrm>
                  <a:off x="5802263" y="2470486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29" name="TextBox 328">
                  <a:extLst>
                    <a:ext uri="{FF2B5EF4-FFF2-40B4-BE49-F238E27FC236}">
                      <a16:creationId xmlns:a16="http://schemas.microsoft.com/office/drawing/2014/main" id="{057BA9F3-D67F-4A4C-9596-E4262ECCFA66}"/>
                    </a:ext>
                  </a:extLst>
                </p:cNvPr>
                <p:cNvSpPr txBox="1"/>
                <p:nvPr/>
              </p:nvSpPr>
              <p:spPr>
                <a:xfrm rot="20330255">
                  <a:off x="5675384" y="2510201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Pittsburgh</a:t>
                  </a:r>
                </a:p>
              </p:txBody>
            </p:sp>
            <p:sp>
              <p:nvSpPr>
                <p:cNvPr id="330" name="Oval 329">
                  <a:extLst>
                    <a:ext uri="{FF2B5EF4-FFF2-40B4-BE49-F238E27FC236}">
                      <a16:creationId xmlns:a16="http://schemas.microsoft.com/office/drawing/2014/main" id="{8224354B-4337-4B7B-9A64-77DF430E3D24}"/>
                    </a:ext>
                  </a:extLst>
                </p:cNvPr>
                <p:cNvSpPr/>
                <p:nvPr/>
              </p:nvSpPr>
              <p:spPr>
                <a:xfrm>
                  <a:off x="5291347" y="3511959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1" name="TextBox 330">
                  <a:extLst>
                    <a:ext uri="{FF2B5EF4-FFF2-40B4-BE49-F238E27FC236}">
                      <a16:creationId xmlns:a16="http://schemas.microsoft.com/office/drawing/2014/main" id="{C33EEB31-8FA6-473C-9800-5DF305A2E537}"/>
                    </a:ext>
                  </a:extLst>
                </p:cNvPr>
                <p:cNvSpPr txBox="1"/>
                <p:nvPr/>
              </p:nvSpPr>
              <p:spPr>
                <a:xfrm>
                  <a:off x="4528140" y="3560315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Nashville</a:t>
                  </a:r>
                </a:p>
              </p:txBody>
            </p:sp>
            <p:sp>
              <p:nvSpPr>
                <p:cNvPr id="332" name="Oval 331">
                  <a:extLst>
                    <a:ext uri="{FF2B5EF4-FFF2-40B4-BE49-F238E27FC236}">
                      <a16:creationId xmlns:a16="http://schemas.microsoft.com/office/drawing/2014/main" id="{D1C3DA5B-4341-4C05-95FF-1BB37394BACA}"/>
                    </a:ext>
                  </a:extLst>
                </p:cNvPr>
                <p:cNvSpPr/>
                <p:nvPr/>
              </p:nvSpPr>
              <p:spPr>
                <a:xfrm>
                  <a:off x="5367532" y="388458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3" name="TextBox 332">
                  <a:extLst>
                    <a:ext uri="{FF2B5EF4-FFF2-40B4-BE49-F238E27FC236}">
                      <a16:creationId xmlns:a16="http://schemas.microsoft.com/office/drawing/2014/main" id="{F2887C6C-A30D-4181-AB3F-6B0A5B5B2F08}"/>
                    </a:ext>
                  </a:extLst>
                </p:cNvPr>
                <p:cNvSpPr txBox="1"/>
                <p:nvPr/>
              </p:nvSpPr>
              <p:spPr>
                <a:xfrm>
                  <a:off x="5163056" y="4100191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Atlanta</a:t>
                  </a:r>
                </a:p>
              </p:txBody>
            </p:sp>
            <p:sp>
              <p:nvSpPr>
                <p:cNvPr id="334" name="Oval 333">
                  <a:extLst>
                    <a:ext uri="{FF2B5EF4-FFF2-40B4-BE49-F238E27FC236}">
                      <a16:creationId xmlns:a16="http://schemas.microsoft.com/office/drawing/2014/main" id="{1EEBAD56-034D-4F42-BC52-F12FBFACB77B}"/>
                    </a:ext>
                  </a:extLst>
                </p:cNvPr>
                <p:cNvSpPr/>
                <p:nvPr/>
              </p:nvSpPr>
              <p:spPr>
                <a:xfrm>
                  <a:off x="5853370" y="4525170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5" name="Oval 334">
                  <a:extLst>
                    <a:ext uri="{FF2B5EF4-FFF2-40B4-BE49-F238E27FC236}">
                      <a16:creationId xmlns:a16="http://schemas.microsoft.com/office/drawing/2014/main" id="{2FD45E85-D00C-498C-8F4E-1BE6E74179CD}"/>
                    </a:ext>
                  </a:extLst>
                </p:cNvPr>
                <p:cNvSpPr/>
                <p:nvPr/>
              </p:nvSpPr>
              <p:spPr>
                <a:xfrm>
                  <a:off x="5860849" y="4806181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6" name="Oval 335">
                  <a:extLst>
                    <a:ext uri="{FF2B5EF4-FFF2-40B4-BE49-F238E27FC236}">
                      <a16:creationId xmlns:a16="http://schemas.microsoft.com/office/drawing/2014/main" id="{BE0C1F15-19B7-4ECE-89CA-0C938C72F085}"/>
                    </a:ext>
                  </a:extLst>
                </p:cNvPr>
                <p:cNvSpPr/>
                <p:nvPr/>
              </p:nvSpPr>
              <p:spPr>
                <a:xfrm>
                  <a:off x="5866262" y="5099880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7" name="Oval 336">
                  <a:extLst>
                    <a:ext uri="{FF2B5EF4-FFF2-40B4-BE49-F238E27FC236}">
                      <a16:creationId xmlns:a16="http://schemas.microsoft.com/office/drawing/2014/main" id="{F41C8779-B8A5-427E-A4DB-7E8E5D007077}"/>
                    </a:ext>
                  </a:extLst>
                </p:cNvPr>
                <p:cNvSpPr/>
                <p:nvPr/>
              </p:nvSpPr>
              <p:spPr>
                <a:xfrm>
                  <a:off x="6149161" y="5261968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38" name="TextBox 337">
                  <a:extLst>
                    <a:ext uri="{FF2B5EF4-FFF2-40B4-BE49-F238E27FC236}">
                      <a16:creationId xmlns:a16="http://schemas.microsoft.com/office/drawing/2014/main" id="{339C94CF-357C-4A4D-95F8-F15C8D242EEA}"/>
                    </a:ext>
                  </a:extLst>
                </p:cNvPr>
                <p:cNvSpPr txBox="1"/>
                <p:nvPr/>
              </p:nvSpPr>
              <p:spPr>
                <a:xfrm>
                  <a:off x="5932754" y="4450281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Jacksonville</a:t>
                  </a:r>
                </a:p>
              </p:txBody>
            </p:sp>
            <p:sp>
              <p:nvSpPr>
                <p:cNvPr id="339" name="TextBox 338">
                  <a:extLst>
                    <a:ext uri="{FF2B5EF4-FFF2-40B4-BE49-F238E27FC236}">
                      <a16:creationId xmlns:a16="http://schemas.microsoft.com/office/drawing/2014/main" id="{A4D52E99-F336-44B0-922B-F2A1614815BA}"/>
                    </a:ext>
                  </a:extLst>
                </p:cNvPr>
                <p:cNvSpPr txBox="1"/>
                <p:nvPr/>
              </p:nvSpPr>
              <p:spPr>
                <a:xfrm>
                  <a:off x="5087393" y="4744098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Orlando</a:t>
                  </a:r>
                </a:p>
              </p:txBody>
            </p:sp>
            <p:sp>
              <p:nvSpPr>
                <p:cNvPr id="340" name="TextBox 339">
                  <a:extLst>
                    <a:ext uri="{FF2B5EF4-FFF2-40B4-BE49-F238E27FC236}">
                      <a16:creationId xmlns:a16="http://schemas.microsoft.com/office/drawing/2014/main" id="{99B05082-F903-4D33-A1E4-0276FC8AEA75}"/>
                    </a:ext>
                  </a:extLst>
                </p:cNvPr>
                <p:cNvSpPr txBox="1"/>
                <p:nvPr/>
              </p:nvSpPr>
              <p:spPr>
                <a:xfrm>
                  <a:off x="5163057" y="5102956"/>
                  <a:ext cx="827501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Tampa</a:t>
                  </a:r>
                </a:p>
              </p:txBody>
            </p:sp>
            <p:sp>
              <p:nvSpPr>
                <p:cNvPr id="341" name="TextBox 340">
                  <a:extLst>
                    <a:ext uri="{FF2B5EF4-FFF2-40B4-BE49-F238E27FC236}">
                      <a16:creationId xmlns:a16="http://schemas.microsoft.com/office/drawing/2014/main" id="{33845547-A167-4CBD-AD00-3682F8A2E54E}"/>
                    </a:ext>
                  </a:extLst>
                </p:cNvPr>
                <p:cNvSpPr txBox="1"/>
                <p:nvPr/>
              </p:nvSpPr>
              <p:spPr>
                <a:xfrm>
                  <a:off x="6241695" y="5257678"/>
                  <a:ext cx="827501" cy="4084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Pompano Beach</a:t>
                  </a:r>
                </a:p>
              </p:txBody>
            </p:sp>
            <p:sp>
              <p:nvSpPr>
                <p:cNvPr id="342" name="Oval 341">
                  <a:extLst>
                    <a:ext uri="{FF2B5EF4-FFF2-40B4-BE49-F238E27FC236}">
                      <a16:creationId xmlns:a16="http://schemas.microsoft.com/office/drawing/2014/main" id="{6C534D83-DFCB-4F02-9FD6-DD76B28754EB}"/>
                    </a:ext>
                  </a:extLst>
                </p:cNvPr>
                <p:cNvSpPr/>
                <p:nvPr/>
              </p:nvSpPr>
              <p:spPr>
                <a:xfrm>
                  <a:off x="6045368" y="3546466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43" name="Oval 342">
                  <a:extLst>
                    <a:ext uri="{FF2B5EF4-FFF2-40B4-BE49-F238E27FC236}">
                      <a16:creationId xmlns:a16="http://schemas.microsoft.com/office/drawing/2014/main" id="{AA5D2034-7C0E-48A6-BE11-9FAD96292452}"/>
                    </a:ext>
                  </a:extLst>
                </p:cNvPr>
                <p:cNvSpPr/>
                <p:nvPr/>
              </p:nvSpPr>
              <p:spPr>
                <a:xfrm>
                  <a:off x="6161867" y="3151608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44" name="Oval 343">
                  <a:extLst>
                    <a:ext uri="{FF2B5EF4-FFF2-40B4-BE49-F238E27FC236}">
                      <a16:creationId xmlns:a16="http://schemas.microsoft.com/office/drawing/2014/main" id="{716AAAB6-333B-4AB7-AFDF-F4163FCDDFC0}"/>
                    </a:ext>
                  </a:extLst>
                </p:cNvPr>
                <p:cNvSpPr/>
                <p:nvPr/>
              </p:nvSpPr>
              <p:spPr>
                <a:xfrm>
                  <a:off x="6228990" y="2819379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45" name="Oval 344">
                  <a:extLst>
                    <a:ext uri="{FF2B5EF4-FFF2-40B4-BE49-F238E27FC236}">
                      <a16:creationId xmlns:a16="http://schemas.microsoft.com/office/drawing/2014/main" id="{0DF4A1BF-6509-4358-AEF0-2A62218C9B43}"/>
                    </a:ext>
                  </a:extLst>
                </p:cNvPr>
                <p:cNvSpPr/>
                <p:nvPr/>
              </p:nvSpPr>
              <p:spPr>
                <a:xfrm>
                  <a:off x="6331474" y="2511010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48" name="Oval 447">
                  <a:extLst>
                    <a:ext uri="{FF2B5EF4-FFF2-40B4-BE49-F238E27FC236}">
                      <a16:creationId xmlns:a16="http://schemas.microsoft.com/office/drawing/2014/main" id="{60ED5883-C5CE-49F0-94D7-0B2C980E816E}"/>
                    </a:ext>
                  </a:extLst>
                </p:cNvPr>
                <p:cNvSpPr/>
                <p:nvPr/>
              </p:nvSpPr>
              <p:spPr>
                <a:xfrm>
                  <a:off x="6521058" y="2431671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49" name="Oval 448">
                  <a:extLst>
                    <a:ext uri="{FF2B5EF4-FFF2-40B4-BE49-F238E27FC236}">
                      <a16:creationId xmlns:a16="http://schemas.microsoft.com/office/drawing/2014/main" id="{17B5ECC2-9F79-4DEB-B10E-6E0669F8A936}"/>
                    </a:ext>
                  </a:extLst>
                </p:cNvPr>
                <p:cNvSpPr/>
                <p:nvPr/>
              </p:nvSpPr>
              <p:spPr>
                <a:xfrm>
                  <a:off x="6764164" y="2188627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50" name="Oval 449">
                  <a:extLst>
                    <a:ext uri="{FF2B5EF4-FFF2-40B4-BE49-F238E27FC236}">
                      <a16:creationId xmlns:a16="http://schemas.microsoft.com/office/drawing/2014/main" id="{CA00286F-9E85-4CAB-B5FD-6D9C33D795D5}"/>
                    </a:ext>
                  </a:extLst>
                </p:cNvPr>
                <p:cNvSpPr/>
                <p:nvPr/>
              </p:nvSpPr>
              <p:spPr>
                <a:xfrm>
                  <a:off x="6846295" y="1996804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64" name="TextBox 463">
                  <a:extLst>
                    <a:ext uri="{FF2B5EF4-FFF2-40B4-BE49-F238E27FC236}">
                      <a16:creationId xmlns:a16="http://schemas.microsoft.com/office/drawing/2014/main" id="{7C69BD79-BCE2-4093-B418-C108BEAA5AB3}"/>
                    </a:ext>
                  </a:extLst>
                </p:cNvPr>
                <p:cNvSpPr txBox="1"/>
                <p:nvPr/>
              </p:nvSpPr>
              <p:spPr>
                <a:xfrm>
                  <a:off x="6146858" y="3887297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Raleigh</a:t>
                  </a:r>
                </a:p>
              </p:txBody>
            </p:sp>
            <p:sp>
              <p:nvSpPr>
                <p:cNvPr id="465" name="TextBox 464">
                  <a:extLst>
                    <a:ext uri="{FF2B5EF4-FFF2-40B4-BE49-F238E27FC236}">
                      <a16:creationId xmlns:a16="http://schemas.microsoft.com/office/drawing/2014/main" id="{1ECA62A5-C04F-4AA2-870A-A6885DD13DFD}"/>
                    </a:ext>
                  </a:extLst>
                </p:cNvPr>
                <p:cNvSpPr txBox="1"/>
                <p:nvPr/>
              </p:nvSpPr>
              <p:spPr>
                <a:xfrm>
                  <a:off x="6480749" y="3657194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Richmond</a:t>
                  </a:r>
                </a:p>
              </p:txBody>
            </p:sp>
            <p:sp>
              <p:nvSpPr>
                <p:cNvPr id="466" name="TextBox 465">
                  <a:extLst>
                    <a:ext uri="{FF2B5EF4-FFF2-40B4-BE49-F238E27FC236}">
                      <a16:creationId xmlns:a16="http://schemas.microsoft.com/office/drawing/2014/main" id="{DD743141-E407-4F46-ADFD-971DD59EE0A7}"/>
                    </a:ext>
                  </a:extLst>
                </p:cNvPr>
                <p:cNvSpPr txBox="1"/>
                <p:nvPr/>
              </p:nvSpPr>
              <p:spPr>
                <a:xfrm>
                  <a:off x="6616882" y="3312389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Baltimore</a:t>
                  </a:r>
                </a:p>
              </p:txBody>
            </p:sp>
            <p:sp>
              <p:nvSpPr>
                <p:cNvPr id="467" name="TextBox 466">
                  <a:extLst>
                    <a:ext uri="{FF2B5EF4-FFF2-40B4-BE49-F238E27FC236}">
                      <a16:creationId xmlns:a16="http://schemas.microsoft.com/office/drawing/2014/main" id="{FF1C5E90-DD35-4698-9075-EBD9C0B556D5}"/>
                    </a:ext>
                  </a:extLst>
                </p:cNvPr>
                <p:cNvSpPr txBox="1"/>
                <p:nvPr/>
              </p:nvSpPr>
              <p:spPr>
                <a:xfrm>
                  <a:off x="6759414" y="3107560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Philadelphia</a:t>
                  </a:r>
                </a:p>
              </p:txBody>
            </p:sp>
            <p:sp>
              <p:nvSpPr>
                <p:cNvPr id="469" name="TextBox 468">
                  <a:extLst>
                    <a:ext uri="{FF2B5EF4-FFF2-40B4-BE49-F238E27FC236}">
                      <a16:creationId xmlns:a16="http://schemas.microsoft.com/office/drawing/2014/main" id="{CC9761CE-F27C-4C42-A1B5-BFA058BD004F}"/>
                    </a:ext>
                  </a:extLst>
                </p:cNvPr>
                <p:cNvSpPr txBox="1"/>
                <p:nvPr/>
              </p:nvSpPr>
              <p:spPr>
                <a:xfrm>
                  <a:off x="6924830" y="2813181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New York</a:t>
                  </a:r>
                </a:p>
              </p:txBody>
            </p:sp>
            <p:sp>
              <p:nvSpPr>
                <p:cNvPr id="470" name="TextBox 469">
                  <a:extLst>
                    <a:ext uri="{FF2B5EF4-FFF2-40B4-BE49-F238E27FC236}">
                      <a16:creationId xmlns:a16="http://schemas.microsoft.com/office/drawing/2014/main" id="{FD1D009B-7A5E-474E-A462-CFC93C06F2ED}"/>
                    </a:ext>
                  </a:extLst>
                </p:cNvPr>
                <p:cNvSpPr txBox="1"/>
                <p:nvPr/>
              </p:nvSpPr>
              <p:spPr>
                <a:xfrm>
                  <a:off x="7030862" y="2506878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Hartford, CT</a:t>
                  </a:r>
                </a:p>
              </p:txBody>
            </p:sp>
            <p:sp>
              <p:nvSpPr>
                <p:cNvPr id="471" name="TextBox 470">
                  <a:extLst>
                    <a:ext uri="{FF2B5EF4-FFF2-40B4-BE49-F238E27FC236}">
                      <a16:creationId xmlns:a16="http://schemas.microsoft.com/office/drawing/2014/main" id="{B4649626-ACB7-4849-B786-D50402784AF0}"/>
                    </a:ext>
                  </a:extLst>
                </p:cNvPr>
                <p:cNvSpPr txBox="1"/>
                <p:nvPr/>
              </p:nvSpPr>
              <p:spPr>
                <a:xfrm>
                  <a:off x="7200837" y="2045243"/>
                  <a:ext cx="993370" cy="2552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900" dirty="0"/>
                    <a:t>Boston</a:t>
                  </a:r>
                </a:p>
              </p:txBody>
            </p:sp>
            <p:sp>
              <p:nvSpPr>
                <p:cNvPr id="472" name="Oval 471">
                  <a:extLst>
                    <a:ext uri="{FF2B5EF4-FFF2-40B4-BE49-F238E27FC236}">
                      <a16:creationId xmlns:a16="http://schemas.microsoft.com/office/drawing/2014/main" id="{BAA788A2-83C6-4C43-813A-4EFE8CBC85D0}"/>
                    </a:ext>
                  </a:extLst>
                </p:cNvPr>
                <p:cNvSpPr/>
                <p:nvPr/>
              </p:nvSpPr>
              <p:spPr>
                <a:xfrm>
                  <a:off x="6216886" y="1871262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73" name="TextBox 472">
                  <a:extLst>
                    <a:ext uri="{FF2B5EF4-FFF2-40B4-BE49-F238E27FC236}">
                      <a16:creationId xmlns:a16="http://schemas.microsoft.com/office/drawing/2014/main" id="{6F2220C6-6F9D-45D6-8277-84056AC83EB9}"/>
                    </a:ext>
                  </a:extLst>
                </p:cNvPr>
                <p:cNvSpPr txBox="1"/>
                <p:nvPr/>
              </p:nvSpPr>
              <p:spPr>
                <a:xfrm>
                  <a:off x="5960422" y="2058538"/>
                  <a:ext cx="827501" cy="2382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dirty="0"/>
                    <a:t>Rochester</a:t>
                  </a:r>
                </a:p>
              </p:txBody>
            </p:sp>
            <p:sp>
              <p:nvSpPr>
                <p:cNvPr id="474" name="Oval 473">
                  <a:extLst>
                    <a:ext uri="{FF2B5EF4-FFF2-40B4-BE49-F238E27FC236}">
                      <a16:creationId xmlns:a16="http://schemas.microsoft.com/office/drawing/2014/main" id="{DDE1211A-CFF8-459A-BD5B-7D45D5ED5C27}"/>
                    </a:ext>
                  </a:extLst>
                </p:cNvPr>
                <p:cNvSpPr/>
                <p:nvPr/>
              </p:nvSpPr>
              <p:spPr>
                <a:xfrm>
                  <a:off x="5693713" y="1811016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75" name="TextBox 474">
                  <a:extLst>
                    <a:ext uri="{FF2B5EF4-FFF2-40B4-BE49-F238E27FC236}">
                      <a16:creationId xmlns:a16="http://schemas.microsoft.com/office/drawing/2014/main" id="{A1077276-0B69-4512-A844-97EF9FB017EC}"/>
                    </a:ext>
                  </a:extLst>
                </p:cNvPr>
                <p:cNvSpPr txBox="1"/>
                <p:nvPr/>
              </p:nvSpPr>
              <p:spPr>
                <a:xfrm>
                  <a:off x="5406412" y="1580687"/>
                  <a:ext cx="827501" cy="2382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dirty="0"/>
                    <a:t>Toronto</a:t>
                  </a:r>
                </a:p>
              </p:txBody>
            </p:sp>
            <p:sp>
              <p:nvSpPr>
                <p:cNvPr id="480" name="Oval 479">
                  <a:extLst>
                    <a:ext uri="{FF2B5EF4-FFF2-40B4-BE49-F238E27FC236}">
                      <a16:creationId xmlns:a16="http://schemas.microsoft.com/office/drawing/2014/main" id="{CD0E4961-8A1E-4C48-A42F-52F48A387960}"/>
                    </a:ext>
                  </a:extLst>
                </p:cNvPr>
                <p:cNvSpPr/>
                <p:nvPr/>
              </p:nvSpPr>
              <p:spPr>
                <a:xfrm>
                  <a:off x="6429733" y="1455219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1" name="TextBox 480">
                  <a:extLst>
                    <a:ext uri="{FF2B5EF4-FFF2-40B4-BE49-F238E27FC236}">
                      <a16:creationId xmlns:a16="http://schemas.microsoft.com/office/drawing/2014/main" id="{209664E5-D56F-4A42-AC79-07C2F2A42503}"/>
                    </a:ext>
                  </a:extLst>
                </p:cNvPr>
                <p:cNvSpPr txBox="1"/>
                <p:nvPr/>
              </p:nvSpPr>
              <p:spPr>
                <a:xfrm>
                  <a:off x="5789381" y="1316734"/>
                  <a:ext cx="827501" cy="2382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dirty="0"/>
                    <a:t>Ottawa</a:t>
                  </a:r>
                </a:p>
              </p:txBody>
            </p:sp>
            <p:sp>
              <p:nvSpPr>
                <p:cNvPr id="482" name="Oval 481">
                  <a:extLst>
                    <a:ext uri="{FF2B5EF4-FFF2-40B4-BE49-F238E27FC236}">
                      <a16:creationId xmlns:a16="http://schemas.microsoft.com/office/drawing/2014/main" id="{7D5CA0FD-2568-4670-8BF4-198DD6842F9F}"/>
                    </a:ext>
                  </a:extLst>
                </p:cNvPr>
                <p:cNvSpPr/>
                <p:nvPr/>
              </p:nvSpPr>
              <p:spPr>
                <a:xfrm>
                  <a:off x="6703655" y="992790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3" name="TextBox 482">
                  <a:extLst>
                    <a:ext uri="{FF2B5EF4-FFF2-40B4-BE49-F238E27FC236}">
                      <a16:creationId xmlns:a16="http://schemas.microsoft.com/office/drawing/2014/main" id="{2AB9CD6D-90AC-464E-A5CA-ADAF4EE62DC8}"/>
                    </a:ext>
                  </a:extLst>
                </p:cNvPr>
                <p:cNvSpPr txBox="1"/>
                <p:nvPr/>
              </p:nvSpPr>
              <p:spPr>
                <a:xfrm>
                  <a:off x="5997551" y="842510"/>
                  <a:ext cx="827501" cy="2382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dirty="0"/>
                    <a:t>Montreal</a:t>
                  </a:r>
                </a:p>
              </p:txBody>
            </p:sp>
            <p:sp>
              <p:nvSpPr>
                <p:cNvPr id="484" name="Oval 483">
                  <a:extLst>
                    <a:ext uri="{FF2B5EF4-FFF2-40B4-BE49-F238E27FC236}">
                      <a16:creationId xmlns:a16="http://schemas.microsoft.com/office/drawing/2014/main" id="{E12D8F5D-4976-466D-BD1E-F4395114105E}"/>
                    </a:ext>
                  </a:extLst>
                </p:cNvPr>
                <p:cNvSpPr/>
                <p:nvPr/>
              </p:nvSpPr>
              <p:spPr>
                <a:xfrm>
                  <a:off x="5942467" y="654879"/>
                  <a:ext cx="159657" cy="159657"/>
                </a:xfrm>
                <a:prstGeom prst="ellipse">
                  <a:avLst/>
                </a:prstGeom>
                <a:ln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85" name="TextBox 484">
                  <a:extLst>
                    <a:ext uri="{FF2B5EF4-FFF2-40B4-BE49-F238E27FC236}">
                      <a16:creationId xmlns:a16="http://schemas.microsoft.com/office/drawing/2014/main" id="{B42F4AE1-2541-4437-AD9E-71AACB42BB24}"/>
                    </a:ext>
                  </a:extLst>
                </p:cNvPr>
                <p:cNvSpPr txBox="1"/>
                <p:nvPr/>
              </p:nvSpPr>
              <p:spPr>
                <a:xfrm>
                  <a:off x="5929192" y="536698"/>
                  <a:ext cx="827501" cy="2382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800" dirty="0"/>
                    <a:t>Quebec</a:t>
                  </a:r>
                </a:p>
              </p:txBody>
            </p:sp>
          </p:grp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2F9077B-FB7F-4243-8884-745E8659689B}"/>
                  </a:ext>
                </a:extLst>
              </p:cNvPr>
              <p:cNvSpPr/>
              <p:nvPr/>
            </p:nvSpPr>
            <p:spPr>
              <a:xfrm>
                <a:off x="993781" y="-1"/>
                <a:ext cx="500667" cy="1756229"/>
              </a:xfrm>
              <a:custGeom>
                <a:avLst/>
                <a:gdLst>
                  <a:gd name="connsiteX0" fmla="*/ 472162 w 500667"/>
                  <a:gd name="connsiteY0" fmla="*/ 1818786 h 1818786"/>
                  <a:gd name="connsiteX1" fmla="*/ 486676 w 500667"/>
                  <a:gd name="connsiteY1" fmla="*/ 1615586 h 1818786"/>
                  <a:gd name="connsiteX2" fmla="*/ 297990 w 500667"/>
                  <a:gd name="connsiteY2" fmla="*/ 1543014 h 1818786"/>
                  <a:gd name="connsiteX3" fmla="*/ 341533 w 500667"/>
                  <a:gd name="connsiteY3" fmla="*/ 1383357 h 1818786"/>
                  <a:gd name="connsiteX4" fmla="*/ 239933 w 500667"/>
                  <a:gd name="connsiteY4" fmla="*/ 1281757 h 1818786"/>
                  <a:gd name="connsiteX5" fmla="*/ 327019 w 500667"/>
                  <a:gd name="connsiteY5" fmla="*/ 1107586 h 1818786"/>
                  <a:gd name="connsiteX6" fmla="*/ 254448 w 500667"/>
                  <a:gd name="connsiteY6" fmla="*/ 1049528 h 1818786"/>
                  <a:gd name="connsiteX7" fmla="*/ 22219 w 500667"/>
                  <a:gd name="connsiteY7" fmla="*/ 77071 h 1818786"/>
                  <a:gd name="connsiteX8" fmla="*/ 7705 w 500667"/>
                  <a:gd name="connsiteY8" fmla="*/ 62557 h 1818786"/>
                  <a:gd name="connsiteX9" fmla="*/ 7705 w 500667"/>
                  <a:gd name="connsiteY9" fmla="*/ 77071 h 1818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0667" h="1818786">
                    <a:moveTo>
                      <a:pt x="472162" y="1818786"/>
                    </a:moveTo>
                    <a:cubicBezTo>
                      <a:pt x="493933" y="1740167"/>
                      <a:pt x="515705" y="1661548"/>
                      <a:pt x="486676" y="1615586"/>
                    </a:cubicBezTo>
                    <a:cubicBezTo>
                      <a:pt x="457647" y="1569624"/>
                      <a:pt x="322180" y="1581719"/>
                      <a:pt x="297990" y="1543014"/>
                    </a:cubicBezTo>
                    <a:cubicBezTo>
                      <a:pt x="273800" y="1504309"/>
                      <a:pt x="351209" y="1426900"/>
                      <a:pt x="341533" y="1383357"/>
                    </a:cubicBezTo>
                    <a:cubicBezTo>
                      <a:pt x="331857" y="1339814"/>
                      <a:pt x="242352" y="1327719"/>
                      <a:pt x="239933" y="1281757"/>
                    </a:cubicBezTo>
                    <a:cubicBezTo>
                      <a:pt x="237514" y="1235795"/>
                      <a:pt x="324600" y="1146291"/>
                      <a:pt x="327019" y="1107586"/>
                    </a:cubicBezTo>
                    <a:cubicBezTo>
                      <a:pt x="329438" y="1068881"/>
                      <a:pt x="305248" y="1221280"/>
                      <a:pt x="254448" y="1049528"/>
                    </a:cubicBezTo>
                    <a:cubicBezTo>
                      <a:pt x="203648" y="877776"/>
                      <a:pt x="63343" y="241566"/>
                      <a:pt x="22219" y="77071"/>
                    </a:cubicBezTo>
                    <a:cubicBezTo>
                      <a:pt x="-18905" y="-87424"/>
                      <a:pt x="10124" y="62557"/>
                      <a:pt x="7705" y="62557"/>
                    </a:cubicBezTo>
                    <a:cubicBezTo>
                      <a:pt x="5286" y="62557"/>
                      <a:pt x="6495" y="69814"/>
                      <a:pt x="7705" y="77071"/>
                    </a:cubicBezTo>
                  </a:path>
                </a:pathLst>
              </a:custGeom>
              <a:noFill/>
              <a:ln w="22225">
                <a:solidFill>
                  <a:srgbClr val="977E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CD558D06-F991-4910-91AA-5186D80B3B88}"/>
                  </a:ext>
                </a:extLst>
              </p:cNvPr>
              <p:cNvSpPr/>
              <p:nvPr/>
            </p:nvSpPr>
            <p:spPr>
              <a:xfrm>
                <a:off x="1756229" y="-14514"/>
                <a:ext cx="864590" cy="1944914"/>
              </a:xfrm>
              <a:custGeom>
                <a:avLst/>
                <a:gdLst>
                  <a:gd name="connsiteX0" fmla="*/ 827314 w 864590"/>
                  <a:gd name="connsiteY0" fmla="*/ 1944914 h 1944914"/>
                  <a:gd name="connsiteX1" fmla="*/ 856342 w 864590"/>
                  <a:gd name="connsiteY1" fmla="*/ 1799771 h 1944914"/>
                  <a:gd name="connsiteX2" fmla="*/ 696685 w 864590"/>
                  <a:gd name="connsiteY2" fmla="*/ 1770743 h 1944914"/>
                  <a:gd name="connsiteX3" fmla="*/ 754742 w 864590"/>
                  <a:gd name="connsiteY3" fmla="*/ 1654628 h 1944914"/>
                  <a:gd name="connsiteX4" fmla="*/ 740228 w 864590"/>
                  <a:gd name="connsiteY4" fmla="*/ 1567543 h 1944914"/>
                  <a:gd name="connsiteX5" fmla="*/ 696685 w 864590"/>
                  <a:gd name="connsiteY5" fmla="*/ 1567543 h 1944914"/>
                  <a:gd name="connsiteX6" fmla="*/ 711200 w 864590"/>
                  <a:gd name="connsiteY6" fmla="*/ 1451428 h 1944914"/>
                  <a:gd name="connsiteX7" fmla="*/ 711200 w 864590"/>
                  <a:gd name="connsiteY7" fmla="*/ 1393371 h 1944914"/>
                  <a:gd name="connsiteX8" fmla="*/ 638628 w 864590"/>
                  <a:gd name="connsiteY8" fmla="*/ 1393371 h 1944914"/>
                  <a:gd name="connsiteX9" fmla="*/ 682171 w 864590"/>
                  <a:gd name="connsiteY9" fmla="*/ 1277257 h 1944914"/>
                  <a:gd name="connsiteX10" fmla="*/ 711200 w 864590"/>
                  <a:gd name="connsiteY10" fmla="*/ 1233714 h 1944914"/>
                  <a:gd name="connsiteX11" fmla="*/ 609600 w 864590"/>
                  <a:gd name="connsiteY11" fmla="*/ 1204685 h 1944914"/>
                  <a:gd name="connsiteX12" fmla="*/ 653142 w 864590"/>
                  <a:gd name="connsiteY12" fmla="*/ 1059543 h 1944914"/>
                  <a:gd name="connsiteX13" fmla="*/ 609600 w 864590"/>
                  <a:gd name="connsiteY13" fmla="*/ 1045028 h 1944914"/>
                  <a:gd name="connsiteX14" fmla="*/ 449942 w 864590"/>
                  <a:gd name="connsiteY14" fmla="*/ 1045028 h 1944914"/>
                  <a:gd name="connsiteX15" fmla="*/ 362857 w 864590"/>
                  <a:gd name="connsiteY15" fmla="*/ 856343 h 1944914"/>
                  <a:gd name="connsiteX16" fmla="*/ 275771 w 864590"/>
                  <a:gd name="connsiteY16" fmla="*/ 754743 h 1944914"/>
                  <a:gd name="connsiteX17" fmla="*/ 275771 w 864590"/>
                  <a:gd name="connsiteY17" fmla="*/ 449943 h 1944914"/>
                  <a:gd name="connsiteX18" fmla="*/ 116114 w 864590"/>
                  <a:gd name="connsiteY18" fmla="*/ 174171 h 1944914"/>
                  <a:gd name="connsiteX19" fmla="*/ 29028 w 864590"/>
                  <a:gd name="connsiteY19" fmla="*/ 58057 h 1944914"/>
                  <a:gd name="connsiteX20" fmla="*/ 29028 w 864590"/>
                  <a:gd name="connsiteY20" fmla="*/ 29028 h 1944914"/>
                  <a:gd name="connsiteX21" fmla="*/ 0 w 864590"/>
                  <a:gd name="connsiteY21" fmla="*/ 0 h 1944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64590" h="1944914">
                    <a:moveTo>
                      <a:pt x="827314" y="1944914"/>
                    </a:moveTo>
                    <a:cubicBezTo>
                      <a:pt x="852713" y="1886856"/>
                      <a:pt x="878113" y="1828799"/>
                      <a:pt x="856342" y="1799771"/>
                    </a:cubicBezTo>
                    <a:cubicBezTo>
                      <a:pt x="834571" y="1770743"/>
                      <a:pt x="713618" y="1794933"/>
                      <a:pt x="696685" y="1770743"/>
                    </a:cubicBezTo>
                    <a:cubicBezTo>
                      <a:pt x="679752" y="1746553"/>
                      <a:pt x="747485" y="1688495"/>
                      <a:pt x="754742" y="1654628"/>
                    </a:cubicBezTo>
                    <a:cubicBezTo>
                      <a:pt x="761999" y="1620761"/>
                      <a:pt x="749904" y="1582057"/>
                      <a:pt x="740228" y="1567543"/>
                    </a:cubicBezTo>
                    <a:cubicBezTo>
                      <a:pt x="730552" y="1553029"/>
                      <a:pt x="701523" y="1586895"/>
                      <a:pt x="696685" y="1567543"/>
                    </a:cubicBezTo>
                    <a:cubicBezTo>
                      <a:pt x="691847" y="1548190"/>
                      <a:pt x="711200" y="1451428"/>
                      <a:pt x="711200" y="1451428"/>
                    </a:cubicBezTo>
                    <a:cubicBezTo>
                      <a:pt x="713619" y="1422399"/>
                      <a:pt x="723295" y="1403047"/>
                      <a:pt x="711200" y="1393371"/>
                    </a:cubicBezTo>
                    <a:cubicBezTo>
                      <a:pt x="699105" y="1383695"/>
                      <a:pt x="643466" y="1412723"/>
                      <a:pt x="638628" y="1393371"/>
                    </a:cubicBezTo>
                    <a:cubicBezTo>
                      <a:pt x="633790" y="1374019"/>
                      <a:pt x="682171" y="1277257"/>
                      <a:pt x="682171" y="1277257"/>
                    </a:cubicBezTo>
                    <a:cubicBezTo>
                      <a:pt x="694266" y="1250648"/>
                      <a:pt x="723295" y="1245809"/>
                      <a:pt x="711200" y="1233714"/>
                    </a:cubicBezTo>
                    <a:cubicBezTo>
                      <a:pt x="699105" y="1221619"/>
                      <a:pt x="619276" y="1233713"/>
                      <a:pt x="609600" y="1204685"/>
                    </a:cubicBezTo>
                    <a:cubicBezTo>
                      <a:pt x="599924" y="1175657"/>
                      <a:pt x="653142" y="1059543"/>
                      <a:pt x="653142" y="1059543"/>
                    </a:cubicBezTo>
                    <a:cubicBezTo>
                      <a:pt x="653142" y="1032934"/>
                      <a:pt x="643467" y="1047447"/>
                      <a:pt x="609600" y="1045028"/>
                    </a:cubicBezTo>
                    <a:cubicBezTo>
                      <a:pt x="575733" y="1042609"/>
                      <a:pt x="491066" y="1076475"/>
                      <a:pt x="449942" y="1045028"/>
                    </a:cubicBezTo>
                    <a:cubicBezTo>
                      <a:pt x="408818" y="1013581"/>
                      <a:pt x="391885" y="904724"/>
                      <a:pt x="362857" y="856343"/>
                    </a:cubicBezTo>
                    <a:cubicBezTo>
                      <a:pt x="333829" y="807962"/>
                      <a:pt x="290285" y="822476"/>
                      <a:pt x="275771" y="754743"/>
                    </a:cubicBezTo>
                    <a:cubicBezTo>
                      <a:pt x="261257" y="687010"/>
                      <a:pt x="302380" y="546705"/>
                      <a:pt x="275771" y="449943"/>
                    </a:cubicBezTo>
                    <a:cubicBezTo>
                      <a:pt x="249162" y="353181"/>
                      <a:pt x="157238" y="239485"/>
                      <a:pt x="116114" y="174171"/>
                    </a:cubicBezTo>
                    <a:cubicBezTo>
                      <a:pt x="74990" y="108857"/>
                      <a:pt x="29028" y="58057"/>
                      <a:pt x="29028" y="58057"/>
                    </a:cubicBezTo>
                    <a:cubicBezTo>
                      <a:pt x="14514" y="33867"/>
                      <a:pt x="29028" y="29028"/>
                      <a:pt x="29028" y="29028"/>
                    </a:cubicBezTo>
                    <a:cubicBezTo>
                      <a:pt x="24190" y="19352"/>
                      <a:pt x="12095" y="9676"/>
                      <a:pt x="0" y="0"/>
                    </a:cubicBezTo>
                  </a:path>
                </a:pathLst>
              </a:custGeom>
              <a:noFill/>
              <a:ln w="22225">
                <a:solidFill>
                  <a:srgbClr val="977E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5352750D-D314-4691-A432-E8CB48D9D3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42645" y="-27132"/>
                <a:ext cx="0" cy="2170112"/>
              </a:xfrm>
              <a:prstGeom prst="line">
                <a:avLst/>
              </a:prstGeom>
              <a:ln w="22225">
                <a:solidFill>
                  <a:srgbClr val="977E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22446F72-F37C-4814-8BFD-8E1FDB348D33}"/>
                  </a:ext>
                </a:extLst>
              </p:cNvPr>
              <p:cNvSpPr/>
              <p:nvPr/>
            </p:nvSpPr>
            <p:spPr>
              <a:xfrm>
                <a:off x="4723370" y="29029"/>
                <a:ext cx="226001" cy="2191657"/>
              </a:xfrm>
              <a:custGeom>
                <a:avLst/>
                <a:gdLst>
                  <a:gd name="connsiteX0" fmla="*/ 226001 w 226001"/>
                  <a:gd name="connsiteY0" fmla="*/ 0 h 2191657"/>
                  <a:gd name="connsiteX1" fmla="*/ 8287 w 226001"/>
                  <a:gd name="connsiteY1" fmla="*/ 1436914 h 2191657"/>
                  <a:gd name="connsiteX2" fmla="*/ 66344 w 226001"/>
                  <a:gd name="connsiteY2" fmla="*/ 2191657 h 219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6001" h="2191657">
                    <a:moveTo>
                      <a:pt x="226001" y="0"/>
                    </a:moveTo>
                    <a:cubicBezTo>
                      <a:pt x="130448" y="535819"/>
                      <a:pt x="34896" y="1071638"/>
                      <a:pt x="8287" y="1436914"/>
                    </a:cubicBezTo>
                    <a:cubicBezTo>
                      <a:pt x="-18322" y="1802190"/>
                      <a:pt x="24011" y="1996923"/>
                      <a:pt x="66344" y="2191657"/>
                    </a:cubicBezTo>
                  </a:path>
                </a:pathLst>
              </a:custGeom>
              <a:noFill/>
              <a:ln w="22225">
                <a:solidFill>
                  <a:srgbClr val="977E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40A49AF6-2742-4D14-8FC1-543D8781DC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97866" y="1364502"/>
                <a:ext cx="0" cy="964583"/>
              </a:xfrm>
              <a:prstGeom prst="line">
                <a:avLst/>
              </a:prstGeom>
              <a:ln w="22225">
                <a:solidFill>
                  <a:srgbClr val="977E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1D472B93-1879-418E-9F0B-F2C1520E7D8B}"/>
                  </a:ext>
                </a:extLst>
              </p:cNvPr>
              <p:cNvCxnSpPr/>
              <p:nvPr/>
            </p:nvCxnSpPr>
            <p:spPr>
              <a:xfrm flipV="1">
                <a:off x="5596950" y="-27132"/>
                <a:ext cx="812800" cy="1403920"/>
              </a:xfrm>
              <a:prstGeom prst="line">
                <a:avLst/>
              </a:prstGeom>
              <a:ln w="22225">
                <a:solidFill>
                  <a:srgbClr val="977E4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2" name="Straight Connector 451">
              <a:extLst>
                <a:ext uri="{FF2B5EF4-FFF2-40B4-BE49-F238E27FC236}">
                  <a16:creationId xmlns:a16="http://schemas.microsoft.com/office/drawing/2014/main" id="{BC396845-B18A-4536-A7C2-AF1886BEE621}"/>
                </a:ext>
              </a:extLst>
            </p:cNvPr>
            <p:cNvCxnSpPr>
              <a:stCxn id="342" idx="5"/>
            </p:cNvCxnSpPr>
            <p:nvPr/>
          </p:nvCxnSpPr>
          <p:spPr>
            <a:xfrm>
              <a:off x="6711395" y="4103615"/>
              <a:ext cx="187198" cy="231078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Straight Connector 455">
              <a:extLst>
                <a:ext uri="{FF2B5EF4-FFF2-40B4-BE49-F238E27FC236}">
                  <a16:creationId xmlns:a16="http://schemas.microsoft.com/office/drawing/2014/main" id="{C1F48861-AADA-4886-87C5-5D01D4B381F2}"/>
                </a:ext>
              </a:extLst>
            </p:cNvPr>
            <p:cNvCxnSpPr>
              <a:cxnSpLocks/>
            </p:cNvCxnSpPr>
            <p:nvPr/>
          </p:nvCxnSpPr>
          <p:spPr>
            <a:xfrm>
              <a:off x="6894310" y="3432961"/>
              <a:ext cx="348861" cy="411643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AEF6B476-F552-450A-A9C0-3169BE879624}"/>
                </a:ext>
              </a:extLst>
            </p:cNvPr>
            <p:cNvSpPr/>
            <p:nvPr/>
          </p:nvSpPr>
          <p:spPr>
            <a:xfrm>
              <a:off x="5895975" y="743026"/>
              <a:ext cx="1410902" cy="1943880"/>
            </a:xfrm>
            <a:custGeom>
              <a:avLst/>
              <a:gdLst>
                <a:gd name="connsiteX0" fmla="*/ 0 w 1410902"/>
                <a:gd name="connsiteY0" fmla="*/ 1628699 h 1943880"/>
                <a:gd name="connsiteX1" fmla="*/ 171450 w 1410902"/>
                <a:gd name="connsiteY1" fmla="*/ 1733474 h 1943880"/>
                <a:gd name="connsiteX2" fmla="*/ 171450 w 1410902"/>
                <a:gd name="connsiteY2" fmla="*/ 1790624 h 1943880"/>
                <a:gd name="connsiteX3" fmla="*/ 323850 w 1410902"/>
                <a:gd name="connsiteY3" fmla="*/ 1781099 h 1943880"/>
                <a:gd name="connsiteX4" fmla="*/ 323850 w 1410902"/>
                <a:gd name="connsiteY4" fmla="*/ 1885874 h 1943880"/>
                <a:gd name="connsiteX5" fmla="*/ 304800 w 1410902"/>
                <a:gd name="connsiteY5" fmla="*/ 1943024 h 1943880"/>
                <a:gd name="connsiteX6" fmla="*/ 438150 w 1410902"/>
                <a:gd name="connsiteY6" fmla="*/ 1914449 h 1943880"/>
                <a:gd name="connsiteX7" fmla="*/ 533400 w 1410902"/>
                <a:gd name="connsiteY7" fmla="*/ 1838249 h 1943880"/>
                <a:gd name="connsiteX8" fmla="*/ 590550 w 1410902"/>
                <a:gd name="connsiteY8" fmla="*/ 1857299 h 1943880"/>
                <a:gd name="connsiteX9" fmla="*/ 676275 w 1410902"/>
                <a:gd name="connsiteY9" fmla="*/ 1723949 h 1943880"/>
                <a:gd name="connsiteX10" fmla="*/ 704850 w 1410902"/>
                <a:gd name="connsiteY10" fmla="*/ 1619174 h 1943880"/>
                <a:gd name="connsiteX11" fmla="*/ 838200 w 1410902"/>
                <a:gd name="connsiteY11" fmla="*/ 1590599 h 1943880"/>
                <a:gd name="connsiteX12" fmla="*/ 990600 w 1410902"/>
                <a:gd name="connsiteY12" fmla="*/ 1514399 h 1943880"/>
                <a:gd name="connsiteX13" fmla="*/ 1038225 w 1410902"/>
                <a:gd name="connsiteY13" fmla="*/ 1504874 h 1943880"/>
                <a:gd name="connsiteX14" fmla="*/ 1133475 w 1410902"/>
                <a:gd name="connsiteY14" fmla="*/ 1504874 h 1943880"/>
                <a:gd name="connsiteX15" fmla="*/ 1247775 w 1410902"/>
                <a:gd name="connsiteY15" fmla="*/ 1523924 h 1943880"/>
                <a:gd name="connsiteX16" fmla="*/ 1314450 w 1410902"/>
                <a:gd name="connsiteY16" fmla="*/ 1476299 h 1943880"/>
                <a:gd name="connsiteX17" fmla="*/ 1381125 w 1410902"/>
                <a:gd name="connsiteY17" fmla="*/ 1400099 h 1943880"/>
                <a:gd name="connsiteX18" fmla="*/ 1381125 w 1410902"/>
                <a:gd name="connsiteY18" fmla="*/ 1361999 h 1943880"/>
                <a:gd name="connsiteX19" fmla="*/ 1381125 w 1410902"/>
                <a:gd name="connsiteY19" fmla="*/ 1304849 h 1943880"/>
                <a:gd name="connsiteX20" fmla="*/ 1390650 w 1410902"/>
                <a:gd name="connsiteY20" fmla="*/ 1209599 h 1943880"/>
                <a:gd name="connsiteX21" fmla="*/ 1409700 w 1410902"/>
                <a:gd name="connsiteY21" fmla="*/ 1142924 h 1943880"/>
                <a:gd name="connsiteX22" fmla="*/ 1352550 w 1410902"/>
                <a:gd name="connsiteY22" fmla="*/ 1114349 h 1943880"/>
                <a:gd name="connsiteX23" fmla="*/ 1285875 w 1410902"/>
                <a:gd name="connsiteY23" fmla="*/ 1076249 h 1943880"/>
                <a:gd name="connsiteX24" fmla="*/ 1257300 w 1410902"/>
                <a:gd name="connsiteY24" fmla="*/ 1047674 h 1943880"/>
                <a:gd name="connsiteX25" fmla="*/ 1152525 w 1410902"/>
                <a:gd name="connsiteY25" fmla="*/ 1009574 h 1943880"/>
                <a:gd name="connsiteX26" fmla="*/ 1076325 w 1410902"/>
                <a:gd name="connsiteY26" fmla="*/ 1009574 h 1943880"/>
                <a:gd name="connsiteX27" fmla="*/ 923925 w 1410902"/>
                <a:gd name="connsiteY27" fmla="*/ 1019099 h 1943880"/>
                <a:gd name="connsiteX28" fmla="*/ 733425 w 1410902"/>
                <a:gd name="connsiteY28" fmla="*/ 1000049 h 1943880"/>
                <a:gd name="connsiteX29" fmla="*/ 685800 w 1410902"/>
                <a:gd name="connsiteY29" fmla="*/ 961949 h 1943880"/>
                <a:gd name="connsiteX30" fmla="*/ 695325 w 1410902"/>
                <a:gd name="connsiteY30" fmla="*/ 857174 h 1943880"/>
                <a:gd name="connsiteX31" fmla="*/ 695325 w 1410902"/>
                <a:gd name="connsiteY31" fmla="*/ 857174 h 1943880"/>
                <a:gd name="connsiteX32" fmla="*/ 628650 w 1410902"/>
                <a:gd name="connsiteY32" fmla="*/ 752399 h 1943880"/>
                <a:gd name="connsiteX33" fmla="*/ 552450 w 1410902"/>
                <a:gd name="connsiteY33" fmla="*/ 752399 h 1943880"/>
                <a:gd name="connsiteX34" fmla="*/ 457200 w 1410902"/>
                <a:gd name="connsiteY34" fmla="*/ 609524 h 1943880"/>
                <a:gd name="connsiteX35" fmla="*/ 428625 w 1410902"/>
                <a:gd name="connsiteY35" fmla="*/ 428549 h 1943880"/>
                <a:gd name="connsiteX36" fmla="*/ 447675 w 1410902"/>
                <a:gd name="connsiteY36" fmla="*/ 295199 h 1943880"/>
                <a:gd name="connsiteX37" fmla="*/ 457200 w 1410902"/>
                <a:gd name="connsiteY37" fmla="*/ 133274 h 1943880"/>
                <a:gd name="connsiteX38" fmla="*/ 438150 w 1410902"/>
                <a:gd name="connsiteY38" fmla="*/ 18974 h 1943880"/>
                <a:gd name="connsiteX39" fmla="*/ 409575 w 1410902"/>
                <a:gd name="connsiteY39" fmla="*/ 9449 h 1943880"/>
                <a:gd name="connsiteX40" fmla="*/ 276225 w 1410902"/>
                <a:gd name="connsiteY40" fmla="*/ 114224 h 1943880"/>
                <a:gd name="connsiteX41" fmla="*/ 247650 w 1410902"/>
                <a:gd name="connsiteY41" fmla="*/ 133274 h 1943880"/>
                <a:gd name="connsiteX42" fmla="*/ 219075 w 1410902"/>
                <a:gd name="connsiteY42" fmla="*/ 133274 h 194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410902" h="1943880">
                  <a:moveTo>
                    <a:pt x="0" y="1628699"/>
                  </a:moveTo>
                  <a:cubicBezTo>
                    <a:pt x="71437" y="1667593"/>
                    <a:pt x="142875" y="1706487"/>
                    <a:pt x="171450" y="1733474"/>
                  </a:cubicBezTo>
                  <a:cubicBezTo>
                    <a:pt x="200025" y="1760462"/>
                    <a:pt x="146050" y="1782687"/>
                    <a:pt x="171450" y="1790624"/>
                  </a:cubicBezTo>
                  <a:cubicBezTo>
                    <a:pt x="196850" y="1798561"/>
                    <a:pt x="298450" y="1765224"/>
                    <a:pt x="323850" y="1781099"/>
                  </a:cubicBezTo>
                  <a:cubicBezTo>
                    <a:pt x="349250" y="1796974"/>
                    <a:pt x="327025" y="1858886"/>
                    <a:pt x="323850" y="1885874"/>
                  </a:cubicBezTo>
                  <a:cubicBezTo>
                    <a:pt x="320675" y="1912862"/>
                    <a:pt x="285750" y="1938262"/>
                    <a:pt x="304800" y="1943024"/>
                  </a:cubicBezTo>
                  <a:cubicBezTo>
                    <a:pt x="323850" y="1947786"/>
                    <a:pt x="400050" y="1931911"/>
                    <a:pt x="438150" y="1914449"/>
                  </a:cubicBezTo>
                  <a:cubicBezTo>
                    <a:pt x="476250" y="1896987"/>
                    <a:pt x="508000" y="1847774"/>
                    <a:pt x="533400" y="1838249"/>
                  </a:cubicBezTo>
                  <a:cubicBezTo>
                    <a:pt x="558800" y="1828724"/>
                    <a:pt x="566738" y="1876349"/>
                    <a:pt x="590550" y="1857299"/>
                  </a:cubicBezTo>
                  <a:cubicBezTo>
                    <a:pt x="614362" y="1838249"/>
                    <a:pt x="657225" y="1763637"/>
                    <a:pt x="676275" y="1723949"/>
                  </a:cubicBezTo>
                  <a:cubicBezTo>
                    <a:pt x="695325" y="1684261"/>
                    <a:pt x="677863" y="1641399"/>
                    <a:pt x="704850" y="1619174"/>
                  </a:cubicBezTo>
                  <a:cubicBezTo>
                    <a:pt x="731837" y="1596949"/>
                    <a:pt x="790575" y="1608061"/>
                    <a:pt x="838200" y="1590599"/>
                  </a:cubicBezTo>
                  <a:cubicBezTo>
                    <a:pt x="885825" y="1573136"/>
                    <a:pt x="990600" y="1514399"/>
                    <a:pt x="990600" y="1514399"/>
                  </a:cubicBezTo>
                  <a:cubicBezTo>
                    <a:pt x="1023937" y="1500112"/>
                    <a:pt x="1014412" y="1506462"/>
                    <a:pt x="1038225" y="1504874"/>
                  </a:cubicBezTo>
                  <a:cubicBezTo>
                    <a:pt x="1062038" y="1503286"/>
                    <a:pt x="1098550" y="1501699"/>
                    <a:pt x="1133475" y="1504874"/>
                  </a:cubicBezTo>
                  <a:cubicBezTo>
                    <a:pt x="1168400" y="1508049"/>
                    <a:pt x="1217613" y="1528686"/>
                    <a:pt x="1247775" y="1523924"/>
                  </a:cubicBezTo>
                  <a:cubicBezTo>
                    <a:pt x="1277938" y="1519161"/>
                    <a:pt x="1292225" y="1496936"/>
                    <a:pt x="1314450" y="1476299"/>
                  </a:cubicBezTo>
                  <a:cubicBezTo>
                    <a:pt x="1336675" y="1455662"/>
                    <a:pt x="1381125" y="1400099"/>
                    <a:pt x="1381125" y="1400099"/>
                  </a:cubicBezTo>
                  <a:cubicBezTo>
                    <a:pt x="1392237" y="1381049"/>
                    <a:pt x="1381125" y="1361999"/>
                    <a:pt x="1381125" y="1361999"/>
                  </a:cubicBezTo>
                  <a:cubicBezTo>
                    <a:pt x="1381125" y="1346124"/>
                    <a:pt x="1379538" y="1330249"/>
                    <a:pt x="1381125" y="1304849"/>
                  </a:cubicBezTo>
                  <a:cubicBezTo>
                    <a:pt x="1382713" y="1279449"/>
                    <a:pt x="1385888" y="1236586"/>
                    <a:pt x="1390650" y="1209599"/>
                  </a:cubicBezTo>
                  <a:cubicBezTo>
                    <a:pt x="1395412" y="1182612"/>
                    <a:pt x="1416050" y="1158799"/>
                    <a:pt x="1409700" y="1142924"/>
                  </a:cubicBezTo>
                  <a:cubicBezTo>
                    <a:pt x="1403350" y="1127049"/>
                    <a:pt x="1373187" y="1125461"/>
                    <a:pt x="1352550" y="1114349"/>
                  </a:cubicBezTo>
                  <a:cubicBezTo>
                    <a:pt x="1331913" y="1103237"/>
                    <a:pt x="1285875" y="1076249"/>
                    <a:pt x="1285875" y="1076249"/>
                  </a:cubicBezTo>
                  <a:cubicBezTo>
                    <a:pt x="1270000" y="1065136"/>
                    <a:pt x="1279525" y="1058786"/>
                    <a:pt x="1257300" y="1047674"/>
                  </a:cubicBezTo>
                  <a:cubicBezTo>
                    <a:pt x="1235075" y="1036562"/>
                    <a:pt x="1182687" y="1015924"/>
                    <a:pt x="1152525" y="1009574"/>
                  </a:cubicBezTo>
                  <a:cubicBezTo>
                    <a:pt x="1122363" y="1003224"/>
                    <a:pt x="1114425" y="1007986"/>
                    <a:pt x="1076325" y="1009574"/>
                  </a:cubicBezTo>
                  <a:cubicBezTo>
                    <a:pt x="1038225" y="1011162"/>
                    <a:pt x="981075" y="1020686"/>
                    <a:pt x="923925" y="1019099"/>
                  </a:cubicBezTo>
                  <a:cubicBezTo>
                    <a:pt x="866775" y="1017511"/>
                    <a:pt x="773113" y="1009574"/>
                    <a:pt x="733425" y="1000049"/>
                  </a:cubicBezTo>
                  <a:cubicBezTo>
                    <a:pt x="693738" y="990524"/>
                    <a:pt x="692150" y="985761"/>
                    <a:pt x="685800" y="961949"/>
                  </a:cubicBezTo>
                  <a:cubicBezTo>
                    <a:pt x="679450" y="938137"/>
                    <a:pt x="695325" y="857174"/>
                    <a:pt x="695325" y="857174"/>
                  </a:cubicBezTo>
                  <a:lnTo>
                    <a:pt x="695325" y="857174"/>
                  </a:lnTo>
                  <a:cubicBezTo>
                    <a:pt x="684213" y="839712"/>
                    <a:pt x="652462" y="769861"/>
                    <a:pt x="628650" y="752399"/>
                  </a:cubicBezTo>
                  <a:cubicBezTo>
                    <a:pt x="604838" y="734937"/>
                    <a:pt x="581025" y="776211"/>
                    <a:pt x="552450" y="752399"/>
                  </a:cubicBezTo>
                  <a:cubicBezTo>
                    <a:pt x="523875" y="728587"/>
                    <a:pt x="477838" y="663499"/>
                    <a:pt x="457200" y="609524"/>
                  </a:cubicBezTo>
                  <a:cubicBezTo>
                    <a:pt x="436563" y="555549"/>
                    <a:pt x="430212" y="480936"/>
                    <a:pt x="428625" y="428549"/>
                  </a:cubicBezTo>
                  <a:cubicBezTo>
                    <a:pt x="427038" y="376162"/>
                    <a:pt x="442913" y="344411"/>
                    <a:pt x="447675" y="295199"/>
                  </a:cubicBezTo>
                  <a:cubicBezTo>
                    <a:pt x="452438" y="245986"/>
                    <a:pt x="458787" y="179311"/>
                    <a:pt x="457200" y="133274"/>
                  </a:cubicBezTo>
                  <a:cubicBezTo>
                    <a:pt x="455613" y="87237"/>
                    <a:pt x="438150" y="18974"/>
                    <a:pt x="438150" y="18974"/>
                  </a:cubicBezTo>
                  <a:cubicBezTo>
                    <a:pt x="430213" y="-1664"/>
                    <a:pt x="436563" y="-6426"/>
                    <a:pt x="409575" y="9449"/>
                  </a:cubicBezTo>
                  <a:cubicBezTo>
                    <a:pt x="382588" y="25324"/>
                    <a:pt x="303213" y="93586"/>
                    <a:pt x="276225" y="114224"/>
                  </a:cubicBezTo>
                  <a:cubicBezTo>
                    <a:pt x="249237" y="134862"/>
                    <a:pt x="257175" y="130099"/>
                    <a:pt x="247650" y="133274"/>
                  </a:cubicBezTo>
                  <a:cubicBezTo>
                    <a:pt x="238125" y="136449"/>
                    <a:pt x="228600" y="134861"/>
                    <a:pt x="219075" y="133274"/>
                  </a:cubicBezTo>
                </a:path>
              </a:pathLst>
            </a:custGeom>
            <a:noFill/>
            <a:ln w="22225">
              <a:solidFill>
                <a:srgbClr val="977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20C059BC-AD58-47AE-B133-067B9D41C595}"/>
                </a:ext>
              </a:extLst>
            </p:cNvPr>
            <p:cNvSpPr/>
            <p:nvPr/>
          </p:nvSpPr>
          <p:spPr>
            <a:xfrm>
              <a:off x="5922782" y="38100"/>
              <a:ext cx="279368" cy="838200"/>
            </a:xfrm>
            <a:custGeom>
              <a:avLst/>
              <a:gdLst>
                <a:gd name="connsiteX0" fmla="*/ 201793 w 279368"/>
                <a:gd name="connsiteY0" fmla="*/ 838200 h 838200"/>
                <a:gd name="connsiteX1" fmla="*/ 106543 w 279368"/>
                <a:gd name="connsiteY1" fmla="*/ 800100 h 838200"/>
                <a:gd name="connsiteX2" fmla="*/ 58918 w 279368"/>
                <a:gd name="connsiteY2" fmla="*/ 762000 h 838200"/>
                <a:gd name="connsiteX3" fmla="*/ 39868 w 279368"/>
                <a:gd name="connsiteY3" fmla="*/ 685800 h 838200"/>
                <a:gd name="connsiteX4" fmla="*/ 30343 w 279368"/>
                <a:gd name="connsiteY4" fmla="*/ 647700 h 838200"/>
                <a:gd name="connsiteX5" fmla="*/ 1768 w 279368"/>
                <a:gd name="connsiteY5" fmla="*/ 542925 h 838200"/>
                <a:gd name="connsiteX6" fmla="*/ 87493 w 279368"/>
                <a:gd name="connsiteY6" fmla="*/ 390525 h 838200"/>
                <a:gd name="connsiteX7" fmla="*/ 87493 w 279368"/>
                <a:gd name="connsiteY7" fmla="*/ 352425 h 838200"/>
                <a:gd name="connsiteX8" fmla="*/ 30343 w 279368"/>
                <a:gd name="connsiteY8" fmla="*/ 304800 h 838200"/>
                <a:gd name="connsiteX9" fmla="*/ 154168 w 279368"/>
                <a:gd name="connsiteY9" fmla="*/ 171450 h 838200"/>
                <a:gd name="connsiteX10" fmla="*/ 249418 w 279368"/>
                <a:gd name="connsiteY10" fmla="*/ 85725 h 838200"/>
                <a:gd name="connsiteX11" fmla="*/ 277993 w 279368"/>
                <a:gd name="connsiteY11" fmla="*/ 19050 h 838200"/>
                <a:gd name="connsiteX12" fmla="*/ 277993 w 279368"/>
                <a:gd name="connsiteY12" fmla="*/ 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368" h="838200">
                  <a:moveTo>
                    <a:pt x="201793" y="838200"/>
                  </a:moveTo>
                  <a:cubicBezTo>
                    <a:pt x="166074" y="825500"/>
                    <a:pt x="130355" y="812800"/>
                    <a:pt x="106543" y="800100"/>
                  </a:cubicBezTo>
                  <a:cubicBezTo>
                    <a:pt x="82730" y="787400"/>
                    <a:pt x="70030" y="781050"/>
                    <a:pt x="58918" y="762000"/>
                  </a:cubicBezTo>
                  <a:cubicBezTo>
                    <a:pt x="47806" y="742950"/>
                    <a:pt x="39868" y="685800"/>
                    <a:pt x="39868" y="685800"/>
                  </a:cubicBezTo>
                  <a:cubicBezTo>
                    <a:pt x="35106" y="666750"/>
                    <a:pt x="36693" y="671512"/>
                    <a:pt x="30343" y="647700"/>
                  </a:cubicBezTo>
                  <a:cubicBezTo>
                    <a:pt x="23993" y="623888"/>
                    <a:pt x="-7757" y="585787"/>
                    <a:pt x="1768" y="542925"/>
                  </a:cubicBezTo>
                  <a:cubicBezTo>
                    <a:pt x="11293" y="500063"/>
                    <a:pt x="73205" y="422275"/>
                    <a:pt x="87493" y="390525"/>
                  </a:cubicBezTo>
                  <a:cubicBezTo>
                    <a:pt x="101780" y="358775"/>
                    <a:pt x="97018" y="366712"/>
                    <a:pt x="87493" y="352425"/>
                  </a:cubicBezTo>
                  <a:cubicBezTo>
                    <a:pt x="77968" y="338138"/>
                    <a:pt x="19231" y="334962"/>
                    <a:pt x="30343" y="304800"/>
                  </a:cubicBezTo>
                  <a:cubicBezTo>
                    <a:pt x="41455" y="274638"/>
                    <a:pt x="117656" y="207962"/>
                    <a:pt x="154168" y="171450"/>
                  </a:cubicBezTo>
                  <a:cubicBezTo>
                    <a:pt x="190680" y="134938"/>
                    <a:pt x="228780" y="111125"/>
                    <a:pt x="249418" y="85725"/>
                  </a:cubicBezTo>
                  <a:cubicBezTo>
                    <a:pt x="270056" y="60325"/>
                    <a:pt x="277993" y="19050"/>
                    <a:pt x="277993" y="19050"/>
                  </a:cubicBezTo>
                  <a:cubicBezTo>
                    <a:pt x="282756" y="4762"/>
                    <a:pt x="273231" y="6350"/>
                    <a:pt x="277993" y="0"/>
                  </a:cubicBezTo>
                </a:path>
              </a:pathLst>
            </a:custGeom>
            <a:noFill/>
            <a:ln w="22225">
              <a:solidFill>
                <a:srgbClr val="977E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6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597730-B6A3-48F4-A52E-4AC6F0B4850D}"/>
              </a:ext>
            </a:extLst>
          </p:cNvPr>
          <p:cNvCxnSpPr>
            <a:cxnSpLocks/>
          </p:cNvCxnSpPr>
          <p:nvPr/>
        </p:nvCxnSpPr>
        <p:spPr>
          <a:xfrm>
            <a:off x="6320138" y="3519847"/>
            <a:ext cx="329910" cy="38928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276905-BFC7-4D27-801D-60A061AE093A}"/>
              </a:ext>
            </a:extLst>
          </p:cNvPr>
          <p:cNvCxnSpPr>
            <a:cxnSpLocks/>
          </p:cNvCxnSpPr>
          <p:nvPr/>
        </p:nvCxnSpPr>
        <p:spPr>
          <a:xfrm>
            <a:off x="6602153" y="2862041"/>
            <a:ext cx="406912" cy="34654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F9BB4E8-E6CD-4DBB-A250-49346E1115E7}"/>
              </a:ext>
            </a:extLst>
          </p:cNvPr>
          <p:cNvCxnSpPr>
            <a:cxnSpLocks/>
          </p:cNvCxnSpPr>
          <p:nvPr/>
        </p:nvCxnSpPr>
        <p:spPr>
          <a:xfrm>
            <a:off x="6471185" y="3003484"/>
            <a:ext cx="439683" cy="48768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5921AA-4562-4154-AF19-CFBD155A99DB}"/>
              </a:ext>
            </a:extLst>
          </p:cNvPr>
          <p:cNvCxnSpPr>
            <a:cxnSpLocks/>
          </p:cNvCxnSpPr>
          <p:nvPr/>
        </p:nvCxnSpPr>
        <p:spPr>
          <a:xfrm>
            <a:off x="6900223" y="2522325"/>
            <a:ext cx="299249" cy="7024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724722D-81BD-4647-AB2C-11BE9B4B0EA5}"/>
              </a:ext>
            </a:extLst>
          </p:cNvPr>
          <p:cNvCxnSpPr>
            <a:cxnSpLocks/>
          </p:cNvCxnSpPr>
          <p:nvPr/>
        </p:nvCxnSpPr>
        <p:spPr>
          <a:xfrm>
            <a:off x="6855029" y="2686531"/>
            <a:ext cx="268403" cy="300557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0E24BEA9-8613-43DD-A91E-580B2B53848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07456"/>
            <a:ext cx="7245408" cy="411327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27B027B-131C-4166-A343-ECF5F8BC2079}"/>
              </a:ext>
            </a:extLst>
          </p:cNvPr>
          <p:cNvGrpSpPr/>
          <p:nvPr/>
        </p:nvGrpSpPr>
        <p:grpSpPr>
          <a:xfrm>
            <a:off x="319068" y="1598813"/>
            <a:ext cx="930269" cy="274140"/>
            <a:chOff x="168300" y="1450955"/>
            <a:chExt cx="1087776" cy="320556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32BD2E35-858A-4F23-BC98-E221FEBF8287}"/>
                </a:ext>
              </a:extLst>
            </p:cNvPr>
            <p:cNvSpPr txBox="1"/>
            <p:nvPr/>
          </p:nvSpPr>
          <p:spPr>
            <a:xfrm>
              <a:off x="168300" y="1450955"/>
              <a:ext cx="1000690" cy="32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Seattle</a:t>
              </a: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D59FFEF1-FFBE-4233-BEED-4679960A7769}"/>
                </a:ext>
              </a:extLst>
            </p:cNvPr>
            <p:cNvSpPr/>
            <p:nvPr/>
          </p:nvSpPr>
          <p:spPr>
            <a:xfrm>
              <a:off x="1096419" y="1501494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CDB9145-AEC0-426A-B2E1-513E826139EF}"/>
              </a:ext>
            </a:extLst>
          </p:cNvPr>
          <p:cNvGrpSpPr/>
          <p:nvPr/>
        </p:nvGrpSpPr>
        <p:grpSpPr>
          <a:xfrm>
            <a:off x="1315662" y="1632573"/>
            <a:ext cx="846145" cy="344604"/>
            <a:chOff x="772790" y="1258202"/>
            <a:chExt cx="989409" cy="402950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2A99A59E-03E1-4954-AEC4-0C31AE1040F0}"/>
                </a:ext>
              </a:extLst>
            </p:cNvPr>
            <p:cNvSpPr txBox="1"/>
            <p:nvPr/>
          </p:nvSpPr>
          <p:spPr>
            <a:xfrm>
              <a:off x="772790" y="1258202"/>
              <a:ext cx="989409" cy="300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/>
                <a:t>Spokane</a:t>
              </a: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66A39191-00CD-4A27-80B4-E3A935EB944E}"/>
                </a:ext>
              </a:extLst>
            </p:cNvPr>
            <p:cNvSpPr/>
            <p:nvPr/>
          </p:nvSpPr>
          <p:spPr>
            <a:xfrm>
              <a:off x="1096419" y="1501495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F7BF6E5-9215-4678-AD63-5733137D54DC}"/>
              </a:ext>
            </a:extLst>
          </p:cNvPr>
          <p:cNvGrpSpPr/>
          <p:nvPr/>
        </p:nvGrpSpPr>
        <p:grpSpPr>
          <a:xfrm>
            <a:off x="89036" y="1093535"/>
            <a:ext cx="1119284" cy="274140"/>
            <a:chOff x="-205220" y="1405849"/>
            <a:chExt cx="1308794" cy="320556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9DF8AC77-A7F0-4E0E-A639-7CAE5A85B983}"/>
                </a:ext>
              </a:extLst>
            </p:cNvPr>
            <p:cNvSpPr txBox="1"/>
            <p:nvPr/>
          </p:nvSpPr>
          <p:spPr>
            <a:xfrm>
              <a:off x="-205220" y="1405849"/>
              <a:ext cx="1221707" cy="32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Vancouver</a:t>
              </a: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EEAAAD37-5D60-4F8A-B061-2446ACC70213}"/>
                </a:ext>
              </a:extLst>
            </p:cNvPr>
            <p:cNvSpPr/>
            <p:nvPr/>
          </p:nvSpPr>
          <p:spPr>
            <a:xfrm>
              <a:off x="943917" y="1456387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1829CD6-AB02-45B7-B8CA-BB5F7EF8D3AD}"/>
              </a:ext>
            </a:extLst>
          </p:cNvPr>
          <p:cNvGrpSpPr/>
          <p:nvPr/>
        </p:nvGrpSpPr>
        <p:grpSpPr>
          <a:xfrm>
            <a:off x="2093571" y="1106143"/>
            <a:ext cx="814774" cy="372156"/>
            <a:chOff x="817338" y="1792514"/>
            <a:chExt cx="952727" cy="435167"/>
          </a:xfrm>
        </p:grpSpPr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D2C582DA-4632-4A11-A579-3550774D4C21}"/>
                </a:ext>
              </a:extLst>
            </p:cNvPr>
            <p:cNvSpPr txBox="1"/>
            <p:nvPr/>
          </p:nvSpPr>
          <p:spPr>
            <a:xfrm>
              <a:off x="817338" y="1792514"/>
              <a:ext cx="9527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Calgary</a:t>
              </a: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FA0655B5-8C23-4DE5-993D-660EC6BF6441}"/>
                </a:ext>
              </a:extLst>
            </p:cNvPr>
            <p:cNvSpPr/>
            <p:nvPr/>
          </p:nvSpPr>
          <p:spPr>
            <a:xfrm>
              <a:off x="1010785" y="2068024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4E896A0-C288-45E1-B867-C11A38D391FB}"/>
              </a:ext>
            </a:extLst>
          </p:cNvPr>
          <p:cNvGrpSpPr/>
          <p:nvPr/>
        </p:nvGrpSpPr>
        <p:grpSpPr>
          <a:xfrm>
            <a:off x="2483797" y="923202"/>
            <a:ext cx="814774" cy="310094"/>
            <a:chOff x="700652" y="1865084"/>
            <a:chExt cx="952727" cy="362597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91E0A21F-4763-423D-93DB-82EEFCE19F0F}"/>
                </a:ext>
              </a:extLst>
            </p:cNvPr>
            <p:cNvSpPr txBox="1"/>
            <p:nvPr/>
          </p:nvSpPr>
          <p:spPr>
            <a:xfrm>
              <a:off x="700652" y="1865084"/>
              <a:ext cx="9527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Edmonton</a:t>
              </a: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F8F66630-8BD1-4A2D-A417-2F2FDBE05689}"/>
                </a:ext>
              </a:extLst>
            </p:cNvPr>
            <p:cNvSpPr/>
            <p:nvPr/>
          </p:nvSpPr>
          <p:spPr>
            <a:xfrm>
              <a:off x="1010785" y="2068024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CE4417E-5207-4C5C-BBCC-26683B0D60BB}"/>
              </a:ext>
            </a:extLst>
          </p:cNvPr>
          <p:cNvGrpSpPr/>
          <p:nvPr/>
        </p:nvGrpSpPr>
        <p:grpSpPr>
          <a:xfrm>
            <a:off x="3538002" y="1022334"/>
            <a:ext cx="814774" cy="304333"/>
            <a:chOff x="954092" y="1871820"/>
            <a:chExt cx="952727" cy="355861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6F2B1504-764D-4366-9037-631BAAE85261}"/>
                </a:ext>
              </a:extLst>
            </p:cNvPr>
            <p:cNvSpPr txBox="1"/>
            <p:nvPr/>
          </p:nvSpPr>
          <p:spPr>
            <a:xfrm>
              <a:off x="954092" y="1871820"/>
              <a:ext cx="9527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Regina</a:t>
              </a: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D4E44C77-B252-4103-8A9A-356C5C38F22F}"/>
                </a:ext>
              </a:extLst>
            </p:cNvPr>
            <p:cNvSpPr/>
            <p:nvPr/>
          </p:nvSpPr>
          <p:spPr>
            <a:xfrm>
              <a:off x="1010785" y="2068024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E775C38-2ECD-4A7D-A495-7AD34E1424BA}"/>
              </a:ext>
            </a:extLst>
          </p:cNvPr>
          <p:cNvGrpSpPr/>
          <p:nvPr/>
        </p:nvGrpSpPr>
        <p:grpSpPr>
          <a:xfrm>
            <a:off x="3206622" y="703594"/>
            <a:ext cx="1153014" cy="380638"/>
            <a:chOff x="762434" y="1782596"/>
            <a:chExt cx="1348235" cy="445085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24F18698-E48F-45C4-989C-6AAA0F764318}"/>
                </a:ext>
              </a:extLst>
            </p:cNvPr>
            <p:cNvSpPr txBox="1"/>
            <p:nvPr/>
          </p:nvSpPr>
          <p:spPr>
            <a:xfrm>
              <a:off x="762434" y="1782596"/>
              <a:ext cx="1348235" cy="3205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err="1"/>
                <a:t>Saskatoon</a:t>
              </a:r>
              <a:endParaRPr lang="en-US" sz="1000" dirty="0"/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E3BDFA14-4F03-44C3-AE78-F4A0058B2A79}"/>
                </a:ext>
              </a:extLst>
            </p:cNvPr>
            <p:cNvSpPr/>
            <p:nvPr/>
          </p:nvSpPr>
          <p:spPr>
            <a:xfrm>
              <a:off x="1010785" y="2068024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0DE47F9-D8CF-4287-810E-A8684B957F06}"/>
              </a:ext>
            </a:extLst>
          </p:cNvPr>
          <p:cNvGrpSpPr/>
          <p:nvPr/>
        </p:nvGrpSpPr>
        <p:grpSpPr>
          <a:xfrm>
            <a:off x="4025759" y="1452214"/>
            <a:ext cx="814774" cy="347108"/>
            <a:chOff x="734114" y="1673150"/>
            <a:chExt cx="952727" cy="405878"/>
          </a:xfrm>
        </p:grpSpPr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7D7926F8-34BF-4D9E-90DC-CF9EA01C733E}"/>
                </a:ext>
              </a:extLst>
            </p:cNvPr>
            <p:cNvSpPr txBox="1"/>
            <p:nvPr/>
          </p:nvSpPr>
          <p:spPr>
            <a:xfrm>
              <a:off x="734114" y="1673150"/>
              <a:ext cx="9527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Winnipeg</a:t>
              </a: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2C88E1B7-3E12-46B6-A921-2FFAE2777CBC}"/>
                </a:ext>
              </a:extLst>
            </p:cNvPr>
            <p:cNvSpPr/>
            <p:nvPr/>
          </p:nvSpPr>
          <p:spPr>
            <a:xfrm>
              <a:off x="1011870" y="1919371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ABB16D6-9FF8-4D02-83D0-B0E51FC56B64}"/>
              </a:ext>
            </a:extLst>
          </p:cNvPr>
          <p:cNvGrpSpPr/>
          <p:nvPr/>
        </p:nvGrpSpPr>
        <p:grpSpPr>
          <a:xfrm>
            <a:off x="2398728" y="1871891"/>
            <a:ext cx="814774" cy="304335"/>
            <a:chOff x="789538" y="1126597"/>
            <a:chExt cx="952727" cy="355863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1268D7B8-14C2-41DA-B511-6CFFD4F6D239}"/>
                </a:ext>
              </a:extLst>
            </p:cNvPr>
            <p:cNvSpPr txBox="1"/>
            <p:nvPr/>
          </p:nvSpPr>
          <p:spPr>
            <a:xfrm>
              <a:off x="789538" y="1126597"/>
              <a:ext cx="95272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Billings</a:t>
              </a:r>
            </a:p>
          </p:txBody>
        </p:sp>
        <p:sp>
          <p:nvSpPr>
            <p:cNvPr id="122" name="Oval 121">
              <a:extLst>
                <a:ext uri="{FF2B5EF4-FFF2-40B4-BE49-F238E27FC236}">
                  <a16:creationId xmlns:a16="http://schemas.microsoft.com/office/drawing/2014/main" id="{7B341B50-7C61-4D07-80BB-2FB5A7B9DDC7}"/>
                </a:ext>
              </a:extLst>
            </p:cNvPr>
            <p:cNvSpPr/>
            <p:nvPr/>
          </p:nvSpPr>
          <p:spPr>
            <a:xfrm>
              <a:off x="846232" y="1322803"/>
              <a:ext cx="159657" cy="159657"/>
            </a:xfrm>
            <a:prstGeom prst="ellipse">
              <a:avLst/>
            </a:prstGeom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AB2D5EBC-76B8-4A9D-A6BE-34E7D3B7A02D}"/>
              </a:ext>
            </a:extLst>
          </p:cNvPr>
          <p:cNvSpPr txBox="1"/>
          <p:nvPr/>
        </p:nvSpPr>
        <p:spPr>
          <a:xfrm>
            <a:off x="1773165" y="2300113"/>
            <a:ext cx="814774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Boise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61D3605C-9BDF-4DCA-9B42-A6B41EEFB815}"/>
              </a:ext>
            </a:extLst>
          </p:cNvPr>
          <p:cNvSpPr/>
          <p:nvPr/>
        </p:nvSpPr>
        <p:spPr>
          <a:xfrm>
            <a:off x="1822722" y="2499789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9DCF40F-EBEA-4405-8F81-54492E1E6223}"/>
              </a:ext>
            </a:extLst>
          </p:cNvPr>
          <p:cNvSpPr txBox="1"/>
          <p:nvPr/>
        </p:nvSpPr>
        <p:spPr>
          <a:xfrm>
            <a:off x="1133842" y="2135307"/>
            <a:ext cx="814774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Portland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3685C32-FE27-4C07-9481-D7487A3FF03C}"/>
              </a:ext>
            </a:extLst>
          </p:cNvPr>
          <p:cNvSpPr/>
          <p:nvPr/>
        </p:nvSpPr>
        <p:spPr>
          <a:xfrm>
            <a:off x="1183399" y="2334983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1C5D387E-BC6C-4B87-8103-23BDF25B175A}"/>
              </a:ext>
            </a:extLst>
          </p:cNvPr>
          <p:cNvSpPr/>
          <p:nvPr/>
        </p:nvSpPr>
        <p:spPr>
          <a:xfrm>
            <a:off x="997303" y="2720089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EDD3609-68F5-4D08-8560-C8841D74B077}"/>
              </a:ext>
            </a:extLst>
          </p:cNvPr>
          <p:cNvSpPr/>
          <p:nvPr/>
        </p:nvSpPr>
        <p:spPr>
          <a:xfrm>
            <a:off x="929177" y="3075169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1C7BF83-2D63-4FB5-8DDF-89DB75D5718E}"/>
              </a:ext>
            </a:extLst>
          </p:cNvPr>
          <p:cNvSpPr/>
          <p:nvPr/>
        </p:nvSpPr>
        <p:spPr>
          <a:xfrm>
            <a:off x="1140050" y="368589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B53B5C1-E3DC-414F-81E5-1A711235FF4D}"/>
              </a:ext>
            </a:extLst>
          </p:cNvPr>
          <p:cNvSpPr/>
          <p:nvPr/>
        </p:nvSpPr>
        <p:spPr>
          <a:xfrm>
            <a:off x="1404691" y="403095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7CF2622-B35B-4A1C-9D84-23ABBCFA3AAB}"/>
              </a:ext>
            </a:extLst>
          </p:cNvPr>
          <p:cNvSpPr txBox="1"/>
          <p:nvPr/>
        </p:nvSpPr>
        <p:spPr>
          <a:xfrm>
            <a:off x="226639" y="2554776"/>
            <a:ext cx="1116810" cy="27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Sacramento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01AECE5-F1E7-42EC-9E79-E3742C553F04}"/>
              </a:ext>
            </a:extLst>
          </p:cNvPr>
          <p:cNvSpPr txBox="1"/>
          <p:nvPr/>
        </p:nvSpPr>
        <p:spPr>
          <a:xfrm>
            <a:off x="310198" y="3003912"/>
            <a:ext cx="898122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San Jose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6490584-29B2-4CE0-AB28-CAF65C10E861}"/>
              </a:ext>
            </a:extLst>
          </p:cNvPr>
          <p:cNvSpPr txBox="1"/>
          <p:nvPr/>
        </p:nvSpPr>
        <p:spPr>
          <a:xfrm>
            <a:off x="189267" y="3715387"/>
            <a:ext cx="1116810" cy="27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Los Angeles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42A9930-F3E1-446E-9F15-CF57F6FF36F4}"/>
              </a:ext>
            </a:extLst>
          </p:cNvPr>
          <p:cNvSpPr txBox="1"/>
          <p:nvPr/>
        </p:nvSpPr>
        <p:spPr>
          <a:xfrm>
            <a:off x="732007" y="4030099"/>
            <a:ext cx="898122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San Diego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F48DDE8-4DEF-47D7-A8DD-736EDB72A9E2}"/>
              </a:ext>
            </a:extLst>
          </p:cNvPr>
          <p:cNvSpPr txBox="1"/>
          <p:nvPr/>
        </p:nvSpPr>
        <p:spPr>
          <a:xfrm>
            <a:off x="1822722" y="3984324"/>
            <a:ext cx="898122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Phoenix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F40A0BF-A7AB-43B9-AC7E-5CF40835CC50}"/>
              </a:ext>
            </a:extLst>
          </p:cNvPr>
          <p:cNvSpPr/>
          <p:nvPr/>
        </p:nvSpPr>
        <p:spPr>
          <a:xfrm>
            <a:off x="2026669" y="3803054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FD70F75-FF51-4975-8E9E-4F457CDCE54B}"/>
              </a:ext>
            </a:extLst>
          </p:cNvPr>
          <p:cNvSpPr txBox="1"/>
          <p:nvPr/>
        </p:nvSpPr>
        <p:spPr>
          <a:xfrm>
            <a:off x="1393472" y="2994178"/>
            <a:ext cx="617086" cy="378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Las Vegas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FFA21D2E-93ED-446A-8CF2-573FE73D6D99}"/>
              </a:ext>
            </a:extLst>
          </p:cNvPr>
          <p:cNvSpPr/>
          <p:nvPr/>
        </p:nvSpPr>
        <p:spPr>
          <a:xfrm>
            <a:off x="1686182" y="3429680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71F82BD-A7B8-4B58-92FF-379C4093EED5}"/>
              </a:ext>
            </a:extLst>
          </p:cNvPr>
          <p:cNvSpPr txBox="1"/>
          <p:nvPr/>
        </p:nvSpPr>
        <p:spPr>
          <a:xfrm>
            <a:off x="1875807" y="3006373"/>
            <a:ext cx="804011" cy="378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Slat Lake City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0FD99D8D-02A2-4060-947A-E521D24B7F8C}"/>
              </a:ext>
            </a:extLst>
          </p:cNvPr>
          <p:cNvSpPr/>
          <p:nvPr/>
        </p:nvSpPr>
        <p:spPr>
          <a:xfrm>
            <a:off x="2209544" y="3364083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C9D68F8-AF92-4AE3-A83C-47B11C244A2E}"/>
              </a:ext>
            </a:extLst>
          </p:cNvPr>
          <p:cNvSpPr txBox="1"/>
          <p:nvPr/>
        </p:nvSpPr>
        <p:spPr>
          <a:xfrm>
            <a:off x="2601793" y="3185310"/>
            <a:ext cx="804012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Denver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CE244F0-515A-49B7-8F4C-DE930081B275}"/>
              </a:ext>
            </a:extLst>
          </p:cNvPr>
          <p:cNvSpPr/>
          <p:nvPr/>
        </p:nvSpPr>
        <p:spPr>
          <a:xfrm>
            <a:off x="2925837" y="343273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ADF902A-E309-47D8-83FB-970A2E82EEBA}"/>
              </a:ext>
            </a:extLst>
          </p:cNvPr>
          <p:cNvSpPr txBox="1"/>
          <p:nvPr/>
        </p:nvSpPr>
        <p:spPr>
          <a:xfrm>
            <a:off x="2441468" y="3982374"/>
            <a:ext cx="1130189" cy="27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Albuquerque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20A7E5B-7C10-4507-ADA1-0EAB93BE35E7}"/>
              </a:ext>
            </a:extLst>
          </p:cNvPr>
          <p:cNvSpPr/>
          <p:nvPr/>
        </p:nvSpPr>
        <p:spPr>
          <a:xfrm>
            <a:off x="2739436" y="3909128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086CA43-B0D1-4DF6-A305-D9BB3AA4C6CB}"/>
              </a:ext>
            </a:extLst>
          </p:cNvPr>
          <p:cNvSpPr txBox="1"/>
          <p:nvPr/>
        </p:nvSpPr>
        <p:spPr>
          <a:xfrm>
            <a:off x="3111345" y="4320328"/>
            <a:ext cx="983088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Dallas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B1FAF9A9-1EF8-411C-8988-11466D05DDEF}"/>
              </a:ext>
            </a:extLst>
          </p:cNvPr>
          <p:cNvSpPr/>
          <p:nvPr/>
        </p:nvSpPr>
        <p:spPr>
          <a:xfrm>
            <a:off x="3541293" y="419126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1465616-95C4-42DC-9E15-605DC2D6873E}"/>
              </a:ext>
            </a:extLst>
          </p:cNvPr>
          <p:cNvSpPr/>
          <p:nvPr/>
        </p:nvSpPr>
        <p:spPr>
          <a:xfrm>
            <a:off x="4046135" y="485402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BB590114-1987-4694-AEA3-FBBD01FCE7B3}"/>
              </a:ext>
            </a:extLst>
          </p:cNvPr>
          <p:cNvSpPr/>
          <p:nvPr/>
        </p:nvSpPr>
        <p:spPr>
          <a:xfrm>
            <a:off x="3643183" y="5139175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7706613-DFF0-443D-8220-525C55F9D6D1}"/>
              </a:ext>
            </a:extLst>
          </p:cNvPr>
          <p:cNvSpPr txBox="1"/>
          <p:nvPr/>
        </p:nvSpPr>
        <p:spPr>
          <a:xfrm>
            <a:off x="3292265" y="4737685"/>
            <a:ext cx="983088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Houston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D9F5185-4B62-4DC5-AC6A-6A0B1A08143B}"/>
              </a:ext>
            </a:extLst>
          </p:cNvPr>
          <p:cNvSpPr txBox="1"/>
          <p:nvPr/>
        </p:nvSpPr>
        <p:spPr>
          <a:xfrm>
            <a:off x="2752020" y="5112562"/>
            <a:ext cx="983088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San Ontario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7063E86-2688-4447-8C23-D4F3858E3B68}"/>
              </a:ext>
            </a:extLst>
          </p:cNvPr>
          <p:cNvSpPr txBox="1"/>
          <p:nvPr/>
        </p:nvSpPr>
        <p:spPr>
          <a:xfrm>
            <a:off x="3711453" y="3918834"/>
            <a:ext cx="983088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Little Rock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75D77EEB-18A6-4BD3-95BA-823356F3A71C}"/>
              </a:ext>
            </a:extLst>
          </p:cNvPr>
          <p:cNvSpPr/>
          <p:nvPr/>
        </p:nvSpPr>
        <p:spPr>
          <a:xfrm>
            <a:off x="4522792" y="4009982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8C8DD33-35CD-43DD-BDE0-03250C802435}"/>
              </a:ext>
            </a:extLst>
          </p:cNvPr>
          <p:cNvSpPr txBox="1"/>
          <p:nvPr/>
        </p:nvSpPr>
        <p:spPr>
          <a:xfrm>
            <a:off x="3252749" y="3360539"/>
            <a:ext cx="983088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Kansas City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06EB6F71-B5A0-440A-BB04-C91A10A3C98E}"/>
              </a:ext>
            </a:extLst>
          </p:cNvPr>
          <p:cNvSpPr/>
          <p:nvPr/>
        </p:nvSpPr>
        <p:spPr>
          <a:xfrm>
            <a:off x="4126851" y="3372554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6A22A984-4917-4C5A-B553-5C567D174C8F}"/>
              </a:ext>
            </a:extLst>
          </p:cNvPr>
          <p:cNvSpPr/>
          <p:nvPr/>
        </p:nvSpPr>
        <p:spPr>
          <a:xfrm>
            <a:off x="3853683" y="2992418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830E09-8AED-4012-A05D-6DF37DC92BF6}"/>
              </a:ext>
            </a:extLst>
          </p:cNvPr>
          <p:cNvSpPr txBox="1"/>
          <p:nvPr/>
        </p:nvSpPr>
        <p:spPr>
          <a:xfrm>
            <a:off x="3123978" y="2890861"/>
            <a:ext cx="828048" cy="232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Omaha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B80E59C-1AC8-4F2E-94B7-F7AC53CE0A5A}"/>
              </a:ext>
            </a:extLst>
          </p:cNvPr>
          <p:cNvSpPr/>
          <p:nvPr/>
        </p:nvSpPr>
        <p:spPr>
          <a:xfrm>
            <a:off x="4301391" y="2727109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746A5DF-9E4B-414E-BB01-52CE791DD2F8}"/>
              </a:ext>
            </a:extLst>
          </p:cNvPr>
          <p:cNvSpPr txBox="1"/>
          <p:nvPr/>
        </p:nvSpPr>
        <p:spPr>
          <a:xfrm>
            <a:off x="4104751" y="2810781"/>
            <a:ext cx="599617" cy="378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Iowa City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054D20B-D41A-4196-9228-B828D6AB5011}"/>
              </a:ext>
            </a:extLst>
          </p:cNvPr>
          <p:cNvSpPr txBox="1"/>
          <p:nvPr/>
        </p:nvSpPr>
        <p:spPr>
          <a:xfrm>
            <a:off x="4240915" y="3456167"/>
            <a:ext cx="599617" cy="378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St Louis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7CE04AA9-14B4-4FBF-AED0-19EB36BA6A39}"/>
              </a:ext>
            </a:extLst>
          </p:cNvPr>
          <p:cNvSpPr/>
          <p:nvPr/>
        </p:nvSpPr>
        <p:spPr>
          <a:xfrm>
            <a:off x="4471703" y="333955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3AEB845-DED4-45E1-9FA8-099F64316259}"/>
              </a:ext>
            </a:extLst>
          </p:cNvPr>
          <p:cNvSpPr txBox="1"/>
          <p:nvPr/>
        </p:nvSpPr>
        <p:spPr>
          <a:xfrm>
            <a:off x="4527616" y="3039463"/>
            <a:ext cx="70768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Chicago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7FFFFA2-5489-4C0B-89C7-F25C7688E177}"/>
              </a:ext>
            </a:extLst>
          </p:cNvPr>
          <p:cNvSpPr/>
          <p:nvPr/>
        </p:nvSpPr>
        <p:spPr>
          <a:xfrm>
            <a:off x="4963443" y="2856210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7E4086A3-29A4-42FB-96D6-3AE2F9548D3C}"/>
              </a:ext>
            </a:extLst>
          </p:cNvPr>
          <p:cNvSpPr/>
          <p:nvPr/>
        </p:nvSpPr>
        <p:spPr>
          <a:xfrm>
            <a:off x="4848934" y="2614199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FB969E4-67EF-4945-83F6-62530D51C533}"/>
              </a:ext>
            </a:extLst>
          </p:cNvPr>
          <p:cNvSpPr txBox="1"/>
          <p:nvPr/>
        </p:nvSpPr>
        <p:spPr>
          <a:xfrm>
            <a:off x="4250393" y="2437072"/>
            <a:ext cx="768416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Milwaukee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DF83F3B-B748-4BA5-9D64-85C8ED7F7E2B}"/>
              </a:ext>
            </a:extLst>
          </p:cNvPr>
          <p:cNvSpPr/>
          <p:nvPr/>
        </p:nvSpPr>
        <p:spPr>
          <a:xfrm>
            <a:off x="4170789" y="2370612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7B27B2B-DDD6-43B8-9712-513602B5BFAD}"/>
              </a:ext>
            </a:extLst>
          </p:cNvPr>
          <p:cNvSpPr txBox="1"/>
          <p:nvPr/>
        </p:nvSpPr>
        <p:spPr>
          <a:xfrm>
            <a:off x="3727104" y="2119089"/>
            <a:ext cx="88997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Minneapolis</a:t>
            </a: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7F4852C1-52F8-43D5-89B6-968064C2ECB8}"/>
              </a:ext>
            </a:extLst>
          </p:cNvPr>
          <p:cNvSpPr/>
          <p:nvPr/>
        </p:nvSpPr>
        <p:spPr>
          <a:xfrm>
            <a:off x="5468871" y="2756230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91904C5-DBB1-4B35-BF08-4F768CBED8AE}"/>
              </a:ext>
            </a:extLst>
          </p:cNvPr>
          <p:cNvSpPr txBox="1"/>
          <p:nvPr/>
        </p:nvSpPr>
        <p:spPr>
          <a:xfrm>
            <a:off x="5014896" y="2594513"/>
            <a:ext cx="70768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Detroit</a:t>
            </a: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BB83ECE5-F753-4C49-A6B7-43FEA429898A}"/>
              </a:ext>
            </a:extLst>
          </p:cNvPr>
          <p:cNvSpPr/>
          <p:nvPr/>
        </p:nvSpPr>
        <p:spPr>
          <a:xfrm>
            <a:off x="5517161" y="318336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CB2B295-8D83-4479-A908-2F2072F72B16}"/>
              </a:ext>
            </a:extLst>
          </p:cNvPr>
          <p:cNvSpPr txBox="1"/>
          <p:nvPr/>
        </p:nvSpPr>
        <p:spPr>
          <a:xfrm>
            <a:off x="5214718" y="2977268"/>
            <a:ext cx="70768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Columbus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96C20865-2D97-4070-86ED-AA60A004293A}"/>
              </a:ext>
            </a:extLst>
          </p:cNvPr>
          <p:cNvSpPr/>
          <p:nvPr/>
        </p:nvSpPr>
        <p:spPr>
          <a:xfrm>
            <a:off x="5920405" y="284397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DEFB9E3-25AE-4A24-8DB1-0ABC325079C8}"/>
              </a:ext>
            </a:extLst>
          </p:cNvPr>
          <p:cNvSpPr txBox="1"/>
          <p:nvPr/>
        </p:nvSpPr>
        <p:spPr>
          <a:xfrm rot="20330255">
            <a:off x="5811898" y="2877940"/>
            <a:ext cx="70768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Pittsburgh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974FA003-E51E-46BD-A940-D9B4A86EFD4F}"/>
              </a:ext>
            </a:extLst>
          </p:cNvPr>
          <p:cNvSpPr/>
          <p:nvPr/>
        </p:nvSpPr>
        <p:spPr>
          <a:xfrm>
            <a:off x="5483468" y="373464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155AD42-3D71-4B8D-A40C-1E477693A899}"/>
              </a:ext>
            </a:extLst>
          </p:cNvPr>
          <p:cNvSpPr txBox="1"/>
          <p:nvPr/>
        </p:nvSpPr>
        <p:spPr>
          <a:xfrm>
            <a:off x="4857267" y="3734646"/>
            <a:ext cx="788621" cy="257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Nashville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6243F67B-2AB3-4B06-9147-195A5CDBD3EE}"/>
              </a:ext>
            </a:extLst>
          </p:cNvPr>
          <p:cNvSpPr/>
          <p:nvPr/>
        </p:nvSpPr>
        <p:spPr>
          <a:xfrm>
            <a:off x="5548622" y="405331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2F201EF-C26B-43D8-92A5-2280DCD3998A}"/>
              </a:ext>
            </a:extLst>
          </p:cNvPr>
          <p:cNvSpPr txBox="1"/>
          <p:nvPr/>
        </p:nvSpPr>
        <p:spPr>
          <a:xfrm>
            <a:off x="5373754" y="4237703"/>
            <a:ext cx="70768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Atlanta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2A925B73-DB44-4A31-B16E-89E7F0EA79F5}"/>
              </a:ext>
            </a:extLst>
          </p:cNvPr>
          <p:cNvSpPr/>
          <p:nvPr/>
        </p:nvSpPr>
        <p:spPr>
          <a:xfrm>
            <a:off x="5964112" y="460114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5744C066-994A-4FF0-A2C7-D41C1741B51C}"/>
              </a:ext>
            </a:extLst>
          </p:cNvPr>
          <p:cNvSpPr/>
          <p:nvPr/>
        </p:nvSpPr>
        <p:spPr>
          <a:xfrm>
            <a:off x="5970508" y="4841468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2CC56674-7362-412C-9CA3-B1F77641982A}"/>
              </a:ext>
            </a:extLst>
          </p:cNvPr>
          <p:cNvSpPr/>
          <p:nvPr/>
        </p:nvSpPr>
        <p:spPr>
          <a:xfrm>
            <a:off x="5975137" y="5092640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A8B1BA54-9472-447C-B476-632745F86AEC}"/>
              </a:ext>
            </a:extLst>
          </p:cNvPr>
          <p:cNvSpPr/>
          <p:nvPr/>
        </p:nvSpPr>
        <p:spPr>
          <a:xfrm>
            <a:off x="6217073" y="5231258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06C3C64-91CF-4EFC-A134-2256E172D3BC}"/>
              </a:ext>
            </a:extLst>
          </p:cNvPr>
          <p:cNvSpPr txBox="1"/>
          <p:nvPr/>
        </p:nvSpPr>
        <p:spPr>
          <a:xfrm>
            <a:off x="6032001" y="4537101"/>
            <a:ext cx="849532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Jacksonville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A2F9314-A613-43FD-97F4-E04EDFB1CBBE}"/>
              </a:ext>
            </a:extLst>
          </p:cNvPr>
          <p:cNvSpPr txBox="1"/>
          <p:nvPr/>
        </p:nvSpPr>
        <p:spPr>
          <a:xfrm>
            <a:off x="5309046" y="4788374"/>
            <a:ext cx="70768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Orlando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C3AEF92-E632-4DB8-AE00-5291D6ACFF05}"/>
              </a:ext>
            </a:extLst>
          </p:cNvPr>
          <p:cNvSpPr txBox="1"/>
          <p:nvPr/>
        </p:nvSpPr>
        <p:spPr>
          <a:xfrm>
            <a:off x="5373754" y="5095270"/>
            <a:ext cx="707681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Tampa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3D1E490-0738-4551-9BBF-F6670D7FCD4F}"/>
              </a:ext>
            </a:extLst>
          </p:cNvPr>
          <p:cNvSpPr txBox="1"/>
          <p:nvPr/>
        </p:nvSpPr>
        <p:spPr>
          <a:xfrm>
            <a:off x="6296208" y="5227590"/>
            <a:ext cx="949200" cy="41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Pompano Beach</a:t>
            </a: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6F89EA62-3E04-40CF-A47C-ACF7F332403E}"/>
              </a:ext>
            </a:extLst>
          </p:cNvPr>
          <p:cNvSpPr/>
          <p:nvPr/>
        </p:nvSpPr>
        <p:spPr>
          <a:xfrm>
            <a:off x="6128309" y="376415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8E43D914-FB05-4E1D-B7EC-7D0FA5BFE0D6}"/>
              </a:ext>
            </a:extLst>
          </p:cNvPr>
          <p:cNvSpPr/>
          <p:nvPr/>
        </p:nvSpPr>
        <p:spPr>
          <a:xfrm>
            <a:off x="6227939" y="3426473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33F2966C-98B1-44D5-B797-24D88543852D}"/>
              </a:ext>
            </a:extLst>
          </p:cNvPr>
          <p:cNvSpPr/>
          <p:nvPr/>
        </p:nvSpPr>
        <p:spPr>
          <a:xfrm>
            <a:off x="6285343" y="3142350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02C89654-C414-4D15-8758-9EE00C4569A2}"/>
              </a:ext>
            </a:extLst>
          </p:cNvPr>
          <p:cNvSpPr/>
          <p:nvPr/>
        </p:nvSpPr>
        <p:spPr>
          <a:xfrm>
            <a:off x="6372987" y="2878632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F2701313-794B-4CCB-AC38-2BC925C35F57}"/>
              </a:ext>
            </a:extLst>
          </p:cNvPr>
          <p:cNvSpPr/>
          <p:nvPr/>
        </p:nvSpPr>
        <p:spPr>
          <a:xfrm>
            <a:off x="6535120" y="2810781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BA564449-A8B2-4163-8C5C-C96CF0BC86AC}"/>
              </a:ext>
            </a:extLst>
          </p:cNvPr>
          <p:cNvSpPr/>
          <p:nvPr/>
        </p:nvSpPr>
        <p:spPr>
          <a:xfrm>
            <a:off x="6743025" y="2602929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5A39A7D3-197E-4F56-9248-F4E0FEF11C74}"/>
              </a:ext>
            </a:extLst>
          </p:cNvPr>
          <p:cNvSpPr/>
          <p:nvPr/>
        </p:nvSpPr>
        <p:spPr>
          <a:xfrm>
            <a:off x="6813264" y="2438882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E47622F-36B7-4CCB-8DB6-8504D4C71DA6}"/>
              </a:ext>
            </a:extLst>
          </p:cNvPr>
          <p:cNvSpPr txBox="1"/>
          <p:nvPr/>
        </p:nvSpPr>
        <p:spPr>
          <a:xfrm>
            <a:off x="6215103" y="4055636"/>
            <a:ext cx="849532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Raleigh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E669C8A-CF2A-4D0F-85B2-E718799CF0BB}"/>
              </a:ext>
            </a:extLst>
          </p:cNvPr>
          <p:cNvSpPr txBox="1"/>
          <p:nvPr/>
        </p:nvSpPr>
        <p:spPr>
          <a:xfrm>
            <a:off x="6500648" y="3858851"/>
            <a:ext cx="849532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Richmond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99AF1606-AD7D-4E2F-A73C-9F58FEC146DD}"/>
              </a:ext>
            </a:extLst>
          </p:cNvPr>
          <p:cNvSpPr txBox="1"/>
          <p:nvPr/>
        </p:nvSpPr>
        <p:spPr>
          <a:xfrm>
            <a:off x="6617069" y="3563973"/>
            <a:ext cx="849532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Baltimore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2C02F1A-B533-4F38-8B01-ACD0BCE221A4}"/>
              </a:ext>
            </a:extLst>
          </p:cNvPr>
          <p:cNvSpPr txBox="1"/>
          <p:nvPr/>
        </p:nvSpPr>
        <p:spPr>
          <a:xfrm>
            <a:off x="6738961" y="3388803"/>
            <a:ext cx="1079377" cy="257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Philadelphia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6C9C0CBD-A102-479D-9708-3F57F495475A}"/>
              </a:ext>
            </a:extLst>
          </p:cNvPr>
          <p:cNvSpPr txBox="1"/>
          <p:nvPr/>
        </p:nvSpPr>
        <p:spPr>
          <a:xfrm>
            <a:off x="6880427" y="3137049"/>
            <a:ext cx="849532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New York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D0D7F74-F666-4EAD-A3B1-0D4E57B32351}"/>
              </a:ext>
            </a:extLst>
          </p:cNvPr>
          <p:cNvSpPr txBox="1"/>
          <p:nvPr/>
        </p:nvSpPr>
        <p:spPr>
          <a:xfrm>
            <a:off x="6971107" y="2875098"/>
            <a:ext cx="1004008" cy="257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Hartford, CT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ED9BE3B0-5729-4453-8880-550766F8FC86}"/>
              </a:ext>
            </a:extLst>
          </p:cNvPr>
          <p:cNvSpPr txBox="1"/>
          <p:nvPr/>
        </p:nvSpPr>
        <p:spPr>
          <a:xfrm>
            <a:off x="7116469" y="2480307"/>
            <a:ext cx="849532" cy="218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Boston</a:t>
            </a: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D22BB67A-8AE0-484E-9E15-69FF057068B0}"/>
              </a:ext>
            </a:extLst>
          </p:cNvPr>
          <p:cNvSpPr/>
          <p:nvPr/>
        </p:nvSpPr>
        <p:spPr>
          <a:xfrm>
            <a:off x="6274991" y="2331518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17A5086-380D-4BE8-90F4-36BB4F690524}"/>
              </a:ext>
            </a:extLst>
          </p:cNvPr>
          <p:cNvSpPr txBox="1"/>
          <p:nvPr/>
        </p:nvSpPr>
        <p:spPr>
          <a:xfrm>
            <a:off x="6055663" y="2491677"/>
            <a:ext cx="707681" cy="20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Rochester</a:t>
            </a: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475A19BB-F1B1-454F-8501-F1B0BD93D2C4}"/>
              </a:ext>
            </a:extLst>
          </p:cNvPr>
          <p:cNvSpPr/>
          <p:nvPr/>
        </p:nvSpPr>
        <p:spPr>
          <a:xfrm>
            <a:off x="5827573" y="227999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3F26F6EC-35E6-4380-87E9-A8E1948F3396}"/>
              </a:ext>
            </a:extLst>
          </p:cNvPr>
          <p:cNvSpPr txBox="1"/>
          <p:nvPr/>
        </p:nvSpPr>
        <p:spPr>
          <a:xfrm>
            <a:off x="5581872" y="2083018"/>
            <a:ext cx="707681" cy="20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Toronto</a:t>
            </a:r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1075CA4B-4E54-4F3A-B678-47958C101864}"/>
              </a:ext>
            </a:extLst>
          </p:cNvPr>
          <p:cNvSpPr/>
          <p:nvPr/>
        </p:nvSpPr>
        <p:spPr>
          <a:xfrm>
            <a:off x="6457019" y="1975717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7BCB4451-7C87-4412-88FD-79F6B2482328}"/>
              </a:ext>
            </a:extLst>
          </p:cNvPr>
          <p:cNvSpPr txBox="1"/>
          <p:nvPr/>
        </p:nvSpPr>
        <p:spPr>
          <a:xfrm>
            <a:off x="5909388" y="1857285"/>
            <a:ext cx="707681" cy="20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Ottawa</a:t>
            </a: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3D6FD34B-4174-4255-A674-D1095BE0C41B}"/>
              </a:ext>
            </a:extLst>
          </p:cNvPr>
          <p:cNvSpPr/>
          <p:nvPr/>
        </p:nvSpPr>
        <p:spPr>
          <a:xfrm>
            <a:off x="6691277" y="1580247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A18562A9-2000-436B-89CD-FBFC53AEF546}"/>
              </a:ext>
            </a:extLst>
          </p:cNvPr>
          <p:cNvSpPr txBox="1"/>
          <p:nvPr/>
        </p:nvSpPr>
        <p:spPr>
          <a:xfrm>
            <a:off x="6087416" y="1451727"/>
            <a:ext cx="707681" cy="20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Montreal</a:t>
            </a: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72C11D56-58AD-4CC5-B234-A3DB63B1036C}"/>
              </a:ext>
            </a:extLst>
          </p:cNvPr>
          <p:cNvSpPr/>
          <p:nvPr/>
        </p:nvSpPr>
        <p:spPr>
          <a:xfrm>
            <a:off x="6040308" y="1291265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62F4907E-C3B9-4593-B8ED-1177894FA34D}"/>
              </a:ext>
            </a:extLst>
          </p:cNvPr>
          <p:cNvSpPr txBox="1"/>
          <p:nvPr/>
        </p:nvSpPr>
        <p:spPr>
          <a:xfrm>
            <a:off x="6028955" y="1190196"/>
            <a:ext cx="707681" cy="20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Quebec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1C5B0503-3F3E-47E2-BE0E-5BADD2D60CF9}"/>
              </a:ext>
            </a:extLst>
          </p:cNvPr>
          <p:cNvSpPr/>
          <p:nvPr/>
        </p:nvSpPr>
        <p:spPr>
          <a:xfrm>
            <a:off x="783360" y="23202"/>
            <a:ext cx="428172" cy="1501931"/>
          </a:xfrm>
          <a:custGeom>
            <a:avLst/>
            <a:gdLst>
              <a:gd name="connsiteX0" fmla="*/ 472162 w 500667"/>
              <a:gd name="connsiteY0" fmla="*/ 1818786 h 1818786"/>
              <a:gd name="connsiteX1" fmla="*/ 486676 w 500667"/>
              <a:gd name="connsiteY1" fmla="*/ 1615586 h 1818786"/>
              <a:gd name="connsiteX2" fmla="*/ 297990 w 500667"/>
              <a:gd name="connsiteY2" fmla="*/ 1543014 h 1818786"/>
              <a:gd name="connsiteX3" fmla="*/ 341533 w 500667"/>
              <a:gd name="connsiteY3" fmla="*/ 1383357 h 1818786"/>
              <a:gd name="connsiteX4" fmla="*/ 239933 w 500667"/>
              <a:gd name="connsiteY4" fmla="*/ 1281757 h 1818786"/>
              <a:gd name="connsiteX5" fmla="*/ 327019 w 500667"/>
              <a:gd name="connsiteY5" fmla="*/ 1107586 h 1818786"/>
              <a:gd name="connsiteX6" fmla="*/ 254448 w 500667"/>
              <a:gd name="connsiteY6" fmla="*/ 1049528 h 1818786"/>
              <a:gd name="connsiteX7" fmla="*/ 22219 w 500667"/>
              <a:gd name="connsiteY7" fmla="*/ 77071 h 1818786"/>
              <a:gd name="connsiteX8" fmla="*/ 7705 w 500667"/>
              <a:gd name="connsiteY8" fmla="*/ 62557 h 1818786"/>
              <a:gd name="connsiteX9" fmla="*/ 7705 w 500667"/>
              <a:gd name="connsiteY9" fmla="*/ 77071 h 181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0667" h="1818786">
                <a:moveTo>
                  <a:pt x="472162" y="1818786"/>
                </a:moveTo>
                <a:cubicBezTo>
                  <a:pt x="493933" y="1740167"/>
                  <a:pt x="515705" y="1661548"/>
                  <a:pt x="486676" y="1615586"/>
                </a:cubicBezTo>
                <a:cubicBezTo>
                  <a:pt x="457647" y="1569624"/>
                  <a:pt x="322180" y="1581719"/>
                  <a:pt x="297990" y="1543014"/>
                </a:cubicBezTo>
                <a:cubicBezTo>
                  <a:pt x="273800" y="1504309"/>
                  <a:pt x="351209" y="1426900"/>
                  <a:pt x="341533" y="1383357"/>
                </a:cubicBezTo>
                <a:cubicBezTo>
                  <a:pt x="331857" y="1339814"/>
                  <a:pt x="242352" y="1327719"/>
                  <a:pt x="239933" y="1281757"/>
                </a:cubicBezTo>
                <a:cubicBezTo>
                  <a:pt x="237514" y="1235795"/>
                  <a:pt x="324600" y="1146291"/>
                  <a:pt x="327019" y="1107586"/>
                </a:cubicBezTo>
                <a:cubicBezTo>
                  <a:pt x="329438" y="1068881"/>
                  <a:pt x="305248" y="1221280"/>
                  <a:pt x="254448" y="1049528"/>
                </a:cubicBezTo>
                <a:cubicBezTo>
                  <a:pt x="203648" y="877776"/>
                  <a:pt x="63343" y="241566"/>
                  <a:pt x="22219" y="77071"/>
                </a:cubicBezTo>
                <a:cubicBezTo>
                  <a:pt x="-18905" y="-87424"/>
                  <a:pt x="10124" y="62557"/>
                  <a:pt x="7705" y="62557"/>
                </a:cubicBezTo>
                <a:cubicBezTo>
                  <a:pt x="5286" y="62557"/>
                  <a:pt x="6495" y="69814"/>
                  <a:pt x="7705" y="77071"/>
                </a:cubicBezTo>
              </a:path>
            </a:pathLst>
          </a:custGeom>
          <a:noFill/>
          <a:ln w="22225">
            <a:solidFill>
              <a:srgbClr val="977E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6B9DDC9-F68F-4E26-A0EC-62B8E8EE829B}"/>
              </a:ext>
            </a:extLst>
          </p:cNvPr>
          <p:cNvSpPr/>
          <p:nvPr/>
        </p:nvSpPr>
        <p:spPr>
          <a:xfrm>
            <a:off x="1435408" y="10791"/>
            <a:ext cx="739399" cy="1663295"/>
          </a:xfrm>
          <a:custGeom>
            <a:avLst/>
            <a:gdLst>
              <a:gd name="connsiteX0" fmla="*/ 827314 w 864590"/>
              <a:gd name="connsiteY0" fmla="*/ 1944914 h 1944914"/>
              <a:gd name="connsiteX1" fmla="*/ 856342 w 864590"/>
              <a:gd name="connsiteY1" fmla="*/ 1799771 h 1944914"/>
              <a:gd name="connsiteX2" fmla="*/ 696685 w 864590"/>
              <a:gd name="connsiteY2" fmla="*/ 1770743 h 1944914"/>
              <a:gd name="connsiteX3" fmla="*/ 754742 w 864590"/>
              <a:gd name="connsiteY3" fmla="*/ 1654628 h 1944914"/>
              <a:gd name="connsiteX4" fmla="*/ 740228 w 864590"/>
              <a:gd name="connsiteY4" fmla="*/ 1567543 h 1944914"/>
              <a:gd name="connsiteX5" fmla="*/ 696685 w 864590"/>
              <a:gd name="connsiteY5" fmla="*/ 1567543 h 1944914"/>
              <a:gd name="connsiteX6" fmla="*/ 711200 w 864590"/>
              <a:gd name="connsiteY6" fmla="*/ 1451428 h 1944914"/>
              <a:gd name="connsiteX7" fmla="*/ 711200 w 864590"/>
              <a:gd name="connsiteY7" fmla="*/ 1393371 h 1944914"/>
              <a:gd name="connsiteX8" fmla="*/ 638628 w 864590"/>
              <a:gd name="connsiteY8" fmla="*/ 1393371 h 1944914"/>
              <a:gd name="connsiteX9" fmla="*/ 682171 w 864590"/>
              <a:gd name="connsiteY9" fmla="*/ 1277257 h 1944914"/>
              <a:gd name="connsiteX10" fmla="*/ 711200 w 864590"/>
              <a:gd name="connsiteY10" fmla="*/ 1233714 h 1944914"/>
              <a:gd name="connsiteX11" fmla="*/ 609600 w 864590"/>
              <a:gd name="connsiteY11" fmla="*/ 1204685 h 1944914"/>
              <a:gd name="connsiteX12" fmla="*/ 653142 w 864590"/>
              <a:gd name="connsiteY12" fmla="*/ 1059543 h 1944914"/>
              <a:gd name="connsiteX13" fmla="*/ 609600 w 864590"/>
              <a:gd name="connsiteY13" fmla="*/ 1045028 h 1944914"/>
              <a:gd name="connsiteX14" fmla="*/ 449942 w 864590"/>
              <a:gd name="connsiteY14" fmla="*/ 1045028 h 1944914"/>
              <a:gd name="connsiteX15" fmla="*/ 362857 w 864590"/>
              <a:gd name="connsiteY15" fmla="*/ 856343 h 1944914"/>
              <a:gd name="connsiteX16" fmla="*/ 275771 w 864590"/>
              <a:gd name="connsiteY16" fmla="*/ 754743 h 1944914"/>
              <a:gd name="connsiteX17" fmla="*/ 275771 w 864590"/>
              <a:gd name="connsiteY17" fmla="*/ 449943 h 1944914"/>
              <a:gd name="connsiteX18" fmla="*/ 116114 w 864590"/>
              <a:gd name="connsiteY18" fmla="*/ 174171 h 1944914"/>
              <a:gd name="connsiteX19" fmla="*/ 29028 w 864590"/>
              <a:gd name="connsiteY19" fmla="*/ 58057 h 1944914"/>
              <a:gd name="connsiteX20" fmla="*/ 29028 w 864590"/>
              <a:gd name="connsiteY20" fmla="*/ 29028 h 1944914"/>
              <a:gd name="connsiteX21" fmla="*/ 0 w 864590"/>
              <a:gd name="connsiteY21" fmla="*/ 0 h 194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864590" h="1944914">
                <a:moveTo>
                  <a:pt x="827314" y="1944914"/>
                </a:moveTo>
                <a:cubicBezTo>
                  <a:pt x="852713" y="1886856"/>
                  <a:pt x="878113" y="1828799"/>
                  <a:pt x="856342" y="1799771"/>
                </a:cubicBezTo>
                <a:cubicBezTo>
                  <a:pt x="834571" y="1770743"/>
                  <a:pt x="713618" y="1794933"/>
                  <a:pt x="696685" y="1770743"/>
                </a:cubicBezTo>
                <a:cubicBezTo>
                  <a:pt x="679752" y="1746553"/>
                  <a:pt x="747485" y="1688495"/>
                  <a:pt x="754742" y="1654628"/>
                </a:cubicBezTo>
                <a:cubicBezTo>
                  <a:pt x="761999" y="1620761"/>
                  <a:pt x="749904" y="1582057"/>
                  <a:pt x="740228" y="1567543"/>
                </a:cubicBezTo>
                <a:cubicBezTo>
                  <a:pt x="730552" y="1553029"/>
                  <a:pt x="701523" y="1586895"/>
                  <a:pt x="696685" y="1567543"/>
                </a:cubicBezTo>
                <a:cubicBezTo>
                  <a:pt x="691847" y="1548190"/>
                  <a:pt x="711200" y="1451428"/>
                  <a:pt x="711200" y="1451428"/>
                </a:cubicBezTo>
                <a:cubicBezTo>
                  <a:pt x="713619" y="1422399"/>
                  <a:pt x="723295" y="1403047"/>
                  <a:pt x="711200" y="1393371"/>
                </a:cubicBezTo>
                <a:cubicBezTo>
                  <a:pt x="699105" y="1383695"/>
                  <a:pt x="643466" y="1412723"/>
                  <a:pt x="638628" y="1393371"/>
                </a:cubicBezTo>
                <a:cubicBezTo>
                  <a:pt x="633790" y="1374019"/>
                  <a:pt x="682171" y="1277257"/>
                  <a:pt x="682171" y="1277257"/>
                </a:cubicBezTo>
                <a:cubicBezTo>
                  <a:pt x="694266" y="1250648"/>
                  <a:pt x="723295" y="1245809"/>
                  <a:pt x="711200" y="1233714"/>
                </a:cubicBezTo>
                <a:cubicBezTo>
                  <a:pt x="699105" y="1221619"/>
                  <a:pt x="619276" y="1233713"/>
                  <a:pt x="609600" y="1204685"/>
                </a:cubicBezTo>
                <a:cubicBezTo>
                  <a:pt x="599924" y="1175657"/>
                  <a:pt x="653142" y="1059543"/>
                  <a:pt x="653142" y="1059543"/>
                </a:cubicBezTo>
                <a:cubicBezTo>
                  <a:pt x="653142" y="1032934"/>
                  <a:pt x="643467" y="1047447"/>
                  <a:pt x="609600" y="1045028"/>
                </a:cubicBezTo>
                <a:cubicBezTo>
                  <a:pt x="575733" y="1042609"/>
                  <a:pt x="491066" y="1076475"/>
                  <a:pt x="449942" y="1045028"/>
                </a:cubicBezTo>
                <a:cubicBezTo>
                  <a:pt x="408818" y="1013581"/>
                  <a:pt x="391885" y="904724"/>
                  <a:pt x="362857" y="856343"/>
                </a:cubicBezTo>
                <a:cubicBezTo>
                  <a:pt x="333829" y="807962"/>
                  <a:pt x="290285" y="822476"/>
                  <a:pt x="275771" y="754743"/>
                </a:cubicBezTo>
                <a:cubicBezTo>
                  <a:pt x="261257" y="687010"/>
                  <a:pt x="302380" y="546705"/>
                  <a:pt x="275771" y="449943"/>
                </a:cubicBezTo>
                <a:cubicBezTo>
                  <a:pt x="249162" y="353181"/>
                  <a:pt x="157238" y="239485"/>
                  <a:pt x="116114" y="174171"/>
                </a:cubicBezTo>
                <a:cubicBezTo>
                  <a:pt x="74990" y="108857"/>
                  <a:pt x="29028" y="58057"/>
                  <a:pt x="29028" y="58057"/>
                </a:cubicBezTo>
                <a:cubicBezTo>
                  <a:pt x="14514" y="33867"/>
                  <a:pt x="29028" y="29028"/>
                  <a:pt x="29028" y="29028"/>
                </a:cubicBezTo>
                <a:cubicBezTo>
                  <a:pt x="24190" y="19352"/>
                  <a:pt x="12095" y="9676"/>
                  <a:pt x="0" y="0"/>
                </a:cubicBezTo>
              </a:path>
            </a:pathLst>
          </a:custGeom>
          <a:noFill/>
          <a:ln w="22225">
            <a:solidFill>
              <a:srgbClr val="977E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B79DFAF-482E-40A1-A16D-B22B2033DB72}"/>
              </a:ext>
            </a:extLst>
          </p:cNvPr>
          <p:cNvCxnSpPr>
            <a:cxnSpLocks/>
          </p:cNvCxnSpPr>
          <p:nvPr/>
        </p:nvCxnSpPr>
        <p:spPr>
          <a:xfrm>
            <a:off x="3134195" y="0"/>
            <a:ext cx="0" cy="1855885"/>
          </a:xfrm>
          <a:prstGeom prst="line">
            <a:avLst/>
          </a:prstGeom>
          <a:ln w="22225">
            <a:solidFill>
              <a:srgbClr val="977E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17073B0-0C59-4988-A739-D47DF911B22C}"/>
              </a:ext>
            </a:extLst>
          </p:cNvPr>
          <p:cNvSpPr/>
          <p:nvPr/>
        </p:nvSpPr>
        <p:spPr>
          <a:xfrm>
            <a:off x="3972914" y="48029"/>
            <a:ext cx="193277" cy="1874310"/>
          </a:xfrm>
          <a:custGeom>
            <a:avLst/>
            <a:gdLst>
              <a:gd name="connsiteX0" fmla="*/ 226001 w 226001"/>
              <a:gd name="connsiteY0" fmla="*/ 0 h 2191657"/>
              <a:gd name="connsiteX1" fmla="*/ 8287 w 226001"/>
              <a:gd name="connsiteY1" fmla="*/ 1436914 h 2191657"/>
              <a:gd name="connsiteX2" fmla="*/ 66344 w 226001"/>
              <a:gd name="connsiteY2" fmla="*/ 2191657 h 219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6001" h="2191657">
                <a:moveTo>
                  <a:pt x="226001" y="0"/>
                </a:moveTo>
                <a:cubicBezTo>
                  <a:pt x="130448" y="535819"/>
                  <a:pt x="34896" y="1071638"/>
                  <a:pt x="8287" y="1436914"/>
                </a:cubicBezTo>
                <a:cubicBezTo>
                  <a:pt x="-18322" y="1802190"/>
                  <a:pt x="24011" y="1996923"/>
                  <a:pt x="66344" y="2191657"/>
                </a:cubicBezTo>
              </a:path>
            </a:pathLst>
          </a:custGeom>
          <a:noFill/>
          <a:ln w="22225">
            <a:solidFill>
              <a:srgbClr val="977E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06FBF7-F937-4622-92B8-A6A3A52C8688}"/>
              </a:ext>
            </a:extLst>
          </p:cNvPr>
          <p:cNvCxnSpPr>
            <a:cxnSpLocks/>
          </p:cNvCxnSpPr>
          <p:nvPr/>
        </p:nvCxnSpPr>
        <p:spPr>
          <a:xfrm flipV="1">
            <a:off x="4720785" y="1190129"/>
            <a:ext cx="0" cy="824914"/>
          </a:xfrm>
          <a:prstGeom prst="line">
            <a:avLst/>
          </a:prstGeom>
          <a:ln w="22225">
            <a:solidFill>
              <a:srgbClr val="977E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5D8341A-997D-47DD-B166-9CE9BAB8BAC2}"/>
              </a:ext>
            </a:extLst>
          </p:cNvPr>
          <p:cNvCxnSpPr/>
          <p:nvPr/>
        </p:nvCxnSpPr>
        <p:spPr>
          <a:xfrm flipV="1">
            <a:off x="4720002" y="0"/>
            <a:ext cx="695109" cy="1200636"/>
          </a:xfrm>
          <a:prstGeom prst="line">
            <a:avLst/>
          </a:prstGeom>
          <a:ln w="22225">
            <a:solidFill>
              <a:srgbClr val="977E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1042E1A-CD47-43AD-965B-C94B34733FF7}"/>
              </a:ext>
            </a:extLst>
          </p:cNvPr>
          <p:cNvCxnSpPr>
            <a:stCxn id="97" idx="5"/>
          </p:cNvCxnSpPr>
          <p:nvPr/>
        </p:nvCxnSpPr>
        <p:spPr>
          <a:xfrm>
            <a:off x="6244853" y="3880701"/>
            <a:ext cx="177029" cy="218526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7C07EB5-353B-474F-B491-3C634CD63F8B}"/>
              </a:ext>
            </a:extLst>
          </p:cNvPr>
          <p:cNvCxnSpPr>
            <a:cxnSpLocks/>
          </p:cNvCxnSpPr>
          <p:nvPr/>
        </p:nvCxnSpPr>
        <p:spPr>
          <a:xfrm>
            <a:off x="6417832" y="3246478"/>
            <a:ext cx="329910" cy="389282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32735CF-5705-4563-B11B-15FBAE2F7563}"/>
              </a:ext>
            </a:extLst>
          </p:cNvPr>
          <p:cNvSpPr/>
          <p:nvPr/>
        </p:nvSpPr>
        <p:spPr>
          <a:xfrm>
            <a:off x="5473728" y="702664"/>
            <a:ext cx="1334260" cy="1838286"/>
          </a:xfrm>
          <a:custGeom>
            <a:avLst/>
            <a:gdLst>
              <a:gd name="connsiteX0" fmla="*/ 0 w 1410902"/>
              <a:gd name="connsiteY0" fmla="*/ 1628699 h 1943880"/>
              <a:gd name="connsiteX1" fmla="*/ 171450 w 1410902"/>
              <a:gd name="connsiteY1" fmla="*/ 1733474 h 1943880"/>
              <a:gd name="connsiteX2" fmla="*/ 171450 w 1410902"/>
              <a:gd name="connsiteY2" fmla="*/ 1790624 h 1943880"/>
              <a:gd name="connsiteX3" fmla="*/ 323850 w 1410902"/>
              <a:gd name="connsiteY3" fmla="*/ 1781099 h 1943880"/>
              <a:gd name="connsiteX4" fmla="*/ 323850 w 1410902"/>
              <a:gd name="connsiteY4" fmla="*/ 1885874 h 1943880"/>
              <a:gd name="connsiteX5" fmla="*/ 304800 w 1410902"/>
              <a:gd name="connsiteY5" fmla="*/ 1943024 h 1943880"/>
              <a:gd name="connsiteX6" fmla="*/ 438150 w 1410902"/>
              <a:gd name="connsiteY6" fmla="*/ 1914449 h 1943880"/>
              <a:gd name="connsiteX7" fmla="*/ 533400 w 1410902"/>
              <a:gd name="connsiteY7" fmla="*/ 1838249 h 1943880"/>
              <a:gd name="connsiteX8" fmla="*/ 590550 w 1410902"/>
              <a:gd name="connsiteY8" fmla="*/ 1857299 h 1943880"/>
              <a:gd name="connsiteX9" fmla="*/ 676275 w 1410902"/>
              <a:gd name="connsiteY9" fmla="*/ 1723949 h 1943880"/>
              <a:gd name="connsiteX10" fmla="*/ 704850 w 1410902"/>
              <a:gd name="connsiteY10" fmla="*/ 1619174 h 1943880"/>
              <a:gd name="connsiteX11" fmla="*/ 838200 w 1410902"/>
              <a:gd name="connsiteY11" fmla="*/ 1590599 h 1943880"/>
              <a:gd name="connsiteX12" fmla="*/ 990600 w 1410902"/>
              <a:gd name="connsiteY12" fmla="*/ 1514399 h 1943880"/>
              <a:gd name="connsiteX13" fmla="*/ 1038225 w 1410902"/>
              <a:gd name="connsiteY13" fmla="*/ 1504874 h 1943880"/>
              <a:gd name="connsiteX14" fmla="*/ 1133475 w 1410902"/>
              <a:gd name="connsiteY14" fmla="*/ 1504874 h 1943880"/>
              <a:gd name="connsiteX15" fmla="*/ 1247775 w 1410902"/>
              <a:gd name="connsiteY15" fmla="*/ 1523924 h 1943880"/>
              <a:gd name="connsiteX16" fmla="*/ 1314450 w 1410902"/>
              <a:gd name="connsiteY16" fmla="*/ 1476299 h 1943880"/>
              <a:gd name="connsiteX17" fmla="*/ 1381125 w 1410902"/>
              <a:gd name="connsiteY17" fmla="*/ 1400099 h 1943880"/>
              <a:gd name="connsiteX18" fmla="*/ 1381125 w 1410902"/>
              <a:gd name="connsiteY18" fmla="*/ 1361999 h 1943880"/>
              <a:gd name="connsiteX19" fmla="*/ 1381125 w 1410902"/>
              <a:gd name="connsiteY19" fmla="*/ 1304849 h 1943880"/>
              <a:gd name="connsiteX20" fmla="*/ 1390650 w 1410902"/>
              <a:gd name="connsiteY20" fmla="*/ 1209599 h 1943880"/>
              <a:gd name="connsiteX21" fmla="*/ 1409700 w 1410902"/>
              <a:gd name="connsiteY21" fmla="*/ 1142924 h 1943880"/>
              <a:gd name="connsiteX22" fmla="*/ 1352550 w 1410902"/>
              <a:gd name="connsiteY22" fmla="*/ 1114349 h 1943880"/>
              <a:gd name="connsiteX23" fmla="*/ 1285875 w 1410902"/>
              <a:gd name="connsiteY23" fmla="*/ 1076249 h 1943880"/>
              <a:gd name="connsiteX24" fmla="*/ 1257300 w 1410902"/>
              <a:gd name="connsiteY24" fmla="*/ 1047674 h 1943880"/>
              <a:gd name="connsiteX25" fmla="*/ 1152525 w 1410902"/>
              <a:gd name="connsiteY25" fmla="*/ 1009574 h 1943880"/>
              <a:gd name="connsiteX26" fmla="*/ 1076325 w 1410902"/>
              <a:gd name="connsiteY26" fmla="*/ 1009574 h 1943880"/>
              <a:gd name="connsiteX27" fmla="*/ 923925 w 1410902"/>
              <a:gd name="connsiteY27" fmla="*/ 1019099 h 1943880"/>
              <a:gd name="connsiteX28" fmla="*/ 733425 w 1410902"/>
              <a:gd name="connsiteY28" fmla="*/ 1000049 h 1943880"/>
              <a:gd name="connsiteX29" fmla="*/ 685800 w 1410902"/>
              <a:gd name="connsiteY29" fmla="*/ 961949 h 1943880"/>
              <a:gd name="connsiteX30" fmla="*/ 695325 w 1410902"/>
              <a:gd name="connsiteY30" fmla="*/ 857174 h 1943880"/>
              <a:gd name="connsiteX31" fmla="*/ 695325 w 1410902"/>
              <a:gd name="connsiteY31" fmla="*/ 857174 h 1943880"/>
              <a:gd name="connsiteX32" fmla="*/ 628650 w 1410902"/>
              <a:gd name="connsiteY32" fmla="*/ 752399 h 1943880"/>
              <a:gd name="connsiteX33" fmla="*/ 552450 w 1410902"/>
              <a:gd name="connsiteY33" fmla="*/ 752399 h 1943880"/>
              <a:gd name="connsiteX34" fmla="*/ 457200 w 1410902"/>
              <a:gd name="connsiteY34" fmla="*/ 609524 h 1943880"/>
              <a:gd name="connsiteX35" fmla="*/ 428625 w 1410902"/>
              <a:gd name="connsiteY35" fmla="*/ 428549 h 1943880"/>
              <a:gd name="connsiteX36" fmla="*/ 447675 w 1410902"/>
              <a:gd name="connsiteY36" fmla="*/ 295199 h 1943880"/>
              <a:gd name="connsiteX37" fmla="*/ 457200 w 1410902"/>
              <a:gd name="connsiteY37" fmla="*/ 133274 h 1943880"/>
              <a:gd name="connsiteX38" fmla="*/ 438150 w 1410902"/>
              <a:gd name="connsiteY38" fmla="*/ 18974 h 1943880"/>
              <a:gd name="connsiteX39" fmla="*/ 409575 w 1410902"/>
              <a:gd name="connsiteY39" fmla="*/ 9449 h 1943880"/>
              <a:gd name="connsiteX40" fmla="*/ 276225 w 1410902"/>
              <a:gd name="connsiteY40" fmla="*/ 114224 h 1943880"/>
              <a:gd name="connsiteX41" fmla="*/ 247650 w 1410902"/>
              <a:gd name="connsiteY41" fmla="*/ 133274 h 1943880"/>
              <a:gd name="connsiteX42" fmla="*/ 219075 w 1410902"/>
              <a:gd name="connsiteY42" fmla="*/ 133274 h 194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410902" h="1943880">
                <a:moveTo>
                  <a:pt x="0" y="1628699"/>
                </a:moveTo>
                <a:cubicBezTo>
                  <a:pt x="71437" y="1667593"/>
                  <a:pt x="142875" y="1706487"/>
                  <a:pt x="171450" y="1733474"/>
                </a:cubicBezTo>
                <a:cubicBezTo>
                  <a:pt x="200025" y="1760462"/>
                  <a:pt x="146050" y="1782687"/>
                  <a:pt x="171450" y="1790624"/>
                </a:cubicBezTo>
                <a:cubicBezTo>
                  <a:pt x="196850" y="1798561"/>
                  <a:pt x="298450" y="1765224"/>
                  <a:pt x="323850" y="1781099"/>
                </a:cubicBezTo>
                <a:cubicBezTo>
                  <a:pt x="349250" y="1796974"/>
                  <a:pt x="327025" y="1858886"/>
                  <a:pt x="323850" y="1885874"/>
                </a:cubicBezTo>
                <a:cubicBezTo>
                  <a:pt x="320675" y="1912862"/>
                  <a:pt x="285750" y="1938262"/>
                  <a:pt x="304800" y="1943024"/>
                </a:cubicBezTo>
                <a:cubicBezTo>
                  <a:pt x="323850" y="1947786"/>
                  <a:pt x="400050" y="1931911"/>
                  <a:pt x="438150" y="1914449"/>
                </a:cubicBezTo>
                <a:cubicBezTo>
                  <a:pt x="476250" y="1896987"/>
                  <a:pt x="508000" y="1847774"/>
                  <a:pt x="533400" y="1838249"/>
                </a:cubicBezTo>
                <a:cubicBezTo>
                  <a:pt x="558800" y="1828724"/>
                  <a:pt x="566738" y="1876349"/>
                  <a:pt x="590550" y="1857299"/>
                </a:cubicBezTo>
                <a:cubicBezTo>
                  <a:pt x="614362" y="1838249"/>
                  <a:pt x="657225" y="1763637"/>
                  <a:pt x="676275" y="1723949"/>
                </a:cubicBezTo>
                <a:cubicBezTo>
                  <a:pt x="695325" y="1684261"/>
                  <a:pt x="677863" y="1641399"/>
                  <a:pt x="704850" y="1619174"/>
                </a:cubicBezTo>
                <a:cubicBezTo>
                  <a:pt x="731837" y="1596949"/>
                  <a:pt x="790575" y="1608061"/>
                  <a:pt x="838200" y="1590599"/>
                </a:cubicBezTo>
                <a:cubicBezTo>
                  <a:pt x="885825" y="1573136"/>
                  <a:pt x="990600" y="1514399"/>
                  <a:pt x="990600" y="1514399"/>
                </a:cubicBezTo>
                <a:cubicBezTo>
                  <a:pt x="1023937" y="1500112"/>
                  <a:pt x="1014412" y="1506462"/>
                  <a:pt x="1038225" y="1504874"/>
                </a:cubicBezTo>
                <a:cubicBezTo>
                  <a:pt x="1062038" y="1503286"/>
                  <a:pt x="1098550" y="1501699"/>
                  <a:pt x="1133475" y="1504874"/>
                </a:cubicBezTo>
                <a:cubicBezTo>
                  <a:pt x="1168400" y="1508049"/>
                  <a:pt x="1217613" y="1528686"/>
                  <a:pt x="1247775" y="1523924"/>
                </a:cubicBezTo>
                <a:cubicBezTo>
                  <a:pt x="1277938" y="1519161"/>
                  <a:pt x="1292225" y="1496936"/>
                  <a:pt x="1314450" y="1476299"/>
                </a:cubicBezTo>
                <a:cubicBezTo>
                  <a:pt x="1336675" y="1455662"/>
                  <a:pt x="1381125" y="1400099"/>
                  <a:pt x="1381125" y="1400099"/>
                </a:cubicBezTo>
                <a:cubicBezTo>
                  <a:pt x="1392237" y="1381049"/>
                  <a:pt x="1381125" y="1361999"/>
                  <a:pt x="1381125" y="1361999"/>
                </a:cubicBezTo>
                <a:cubicBezTo>
                  <a:pt x="1381125" y="1346124"/>
                  <a:pt x="1379538" y="1330249"/>
                  <a:pt x="1381125" y="1304849"/>
                </a:cubicBezTo>
                <a:cubicBezTo>
                  <a:pt x="1382713" y="1279449"/>
                  <a:pt x="1385888" y="1236586"/>
                  <a:pt x="1390650" y="1209599"/>
                </a:cubicBezTo>
                <a:cubicBezTo>
                  <a:pt x="1395412" y="1182612"/>
                  <a:pt x="1416050" y="1158799"/>
                  <a:pt x="1409700" y="1142924"/>
                </a:cubicBezTo>
                <a:cubicBezTo>
                  <a:pt x="1403350" y="1127049"/>
                  <a:pt x="1373187" y="1125461"/>
                  <a:pt x="1352550" y="1114349"/>
                </a:cubicBezTo>
                <a:cubicBezTo>
                  <a:pt x="1331913" y="1103237"/>
                  <a:pt x="1285875" y="1076249"/>
                  <a:pt x="1285875" y="1076249"/>
                </a:cubicBezTo>
                <a:cubicBezTo>
                  <a:pt x="1270000" y="1065136"/>
                  <a:pt x="1279525" y="1058786"/>
                  <a:pt x="1257300" y="1047674"/>
                </a:cubicBezTo>
                <a:cubicBezTo>
                  <a:pt x="1235075" y="1036562"/>
                  <a:pt x="1182687" y="1015924"/>
                  <a:pt x="1152525" y="1009574"/>
                </a:cubicBezTo>
                <a:cubicBezTo>
                  <a:pt x="1122363" y="1003224"/>
                  <a:pt x="1114425" y="1007986"/>
                  <a:pt x="1076325" y="1009574"/>
                </a:cubicBezTo>
                <a:cubicBezTo>
                  <a:pt x="1038225" y="1011162"/>
                  <a:pt x="981075" y="1020686"/>
                  <a:pt x="923925" y="1019099"/>
                </a:cubicBezTo>
                <a:cubicBezTo>
                  <a:pt x="866775" y="1017511"/>
                  <a:pt x="773113" y="1009574"/>
                  <a:pt x="733425" y="1000049"/>
                </a:cubicBezTo>
                <a:cubicBezTo>
                  <a:pt x="693738" y="990524"/>
                  <a:pt x="692150" y="985761"/>
                  <a:pt x="685800" y="961949"/>
                </a:cubicBezTo>
                <a:cubicBezTo>
                  <a:pt x="679450" y="938137"/>
                  <a:pt x="695325" y="857174"/>
                  <a:pt x="695325" y="857174"/>
                </a:cubicBezTo>
                <a:lnTo>
                  <a:pt x="695325" y="857174"/>
                </a:lnTo>
                <a:cubicBezTo>
                  <a:pt x="684213" y="839712"/>
                  <a:pt x="652462" y="769861"/>
                  <a:pt x="628650" y="752399"/>
                </a:cubicBezTo>
                <a:cubicBezTo>
                  <a:pt x="604838" y="734937"/>
                  <a:pt x="581025" y="776211"/>
                  <a:pt x="552450" y="752399"/>
                </a:cubicBezTo>
                <a:cubicBezTo>
                  <a:pt x="523875" y="728587"/>
                  <a:pt x="477838" y="663499"/>
                  <a:pt x="457200" y="609524"/>
                </a:cubicBezTo>
                <a:cubicBezTo>
                  <a:pt x="436563" y="555549"/>
                  <a:pt x="430212" y="480936"/>
                  <a:pt x="428625" y="428549"/>
                </a:cubicBezTo>
                <a:cubicBezTo>
                  <a:pt x="427038" y="376162"/>
                  <a:pt x="442913" y="344411"/>
                  <a:pt x="447675" y="295199"/>
                </a:cubicBezTo>
                <a:cubicBezTo>
                  <a:pt x="452438" y="245986"/>
                  <a:pt x="458787" y="179311"/>
                  <a:pt x="457200" y="133274"/>
                </a:cubicBezTo>
                <a:cubicBezTo>
                  <a:pt x="455613" y="87237"/>
                  <a:pt x="438150" y="18974"/>
                  <a:pt x="438150" y="18974"/>
                </a:cubicBezTo>
                <a:cubicBezTo>
                  <a:pt x="430213" y="-1664"/>
                  <a:pt x="436563" y="-6426"/>
                  <a:pt x="409575" y="9449"/>
                </a:cubicBezTo>
                <a:cubicBezTo>
                  <a:pt x="382588" y="25324"/>
                  <a:pt x="303213" y="93586"/>
                  <a:pt x="276225" y="114224"/>
                </a:cubicBezTo>
                <a:cubicBezTo>
                  <a:pt x="249237" y="134862"/>
                  <a:pt x="257175" y="130099"/>
                  <a:pt x="247650" y="133274"/>
                </a:cubicBezTo>
                <a:cubicBezTo>
                  <a:pt x="238125" y="136449"/>
                  <a:pt x="228600" y="134861"/>
                  <a:pt x="219075" y="133274"/>
                </a:cubicBezTo>
              </a:path>
            </a:pathLst>
          </a:custGeom>
          <a:noFill/>
          <a:ln w="22225">
            <a:solidFill>
              <a:srgbClr val="977E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745966B-8526-4672-B566-005D755E40FB}"/>
              </a:ext>
            </a:extLst>
          </p:cNvPr>
          <p:cNvSpPr/>
          <p:nvPr/>
        </p:nvSpPr>
        <p:spPr>
          <a:xfrm>
            <a:off x="5499078" y="36030"/>
            <a:ext cx="264192" cy="792668"/>
          </a:xfrm>
          <a:custGeom>
            <a:avLst/>
            <a:gdLst>
              <a:gd name="connsiteX0" fmla="*/ 201793 w 279368"/>
              <a:gd name="connsiteY0" fmla="*/ 838200 h 838200"/>
              <a:gd name="connsiteX1" fmla="*/ 106543 w 279368"/>
              <a:gd name="connsiteY1" fmla="*/ 800100 h 838200"/>
              <a:gd name="connsiteX2" fmla="*/ 58918 w 279368"/>
              <a:gd name="connsiteY2" fmla="*/ 762000 h 838200"/>
              <a:gd name="connsiteX3" fmla="*/ 39868 w 279368"/>
              <a:gd name="connsiteY3" fmla="*/ 685800 h 838200"/>
              <a:gd name="connsiteX4" fmla="*/ 30343 w 279368"/>
              <a:gd name="connsiteY4" fmla="*/ 647700 h 838200"/>
              <a:gd name="connsiteX5" fmla="*/ 1768 w 279368"/>
              <a:gd name="connsiteY5" fmla="*/ 542925 h 838200"/>
              <a:gd name="connsiteX6" fmla="*/ 87493 w 279368"/>
              <a:gd name="connsiteY6" fmla="*/ 390525 h 838200"/>
              <a:gd name="connsiteX7" fmla="*/ 87493 w 279368"/>
              <a:gd name="connsiteY7" fmla="*/ 352425 h 838200"/>
              <a:gd name="connsiteX8" fmla="*/ 30343 w 279368"/>
              <a:gd name="connsiteY8" fmla="*/ 304800 h 838200"/>
              <a:gd name="connsiteX9" fmla="*/ 154168 w 279368"/>
              <a:gd name="connsiteY9" fmla="*/ 171450 h 838200"/>
              <a:gd name="connsiteX10" fmla="*/ 249418 w 279368"/>
              <a:gd name="connsiteY10" fmla="*/ 85725 h 838200"/>
              <a:gd name="connsiteX11" fmla="*/ 277993 w 279368"/>
              <a:gd name="connsiteY11" fmla="*/ 19050 h 838200"/>
              <a:gd name="connsiteX12" fmla="*/ 277993 w 279368"/>
              <a:gd name="connsiteY12" fmla="*/ 0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9368" h="838200">
                <a:moveTo>
                  <a:pt x="201793" y="838200"/>
                </a:moveTo>
                <a:cubicBezTo>
                  <a:pt x="166074" y="825500"/>
                  <a:pt x="130355" y="812800"/>
                  <a:pt x="106543" y="800100"/>
                </a:cubicBezTo>
                <a:cubicBezTo>
                  <a:pt x="82730" y="787400"/>
                  <a:pt x="70030" y="781050"/>
                  <a:pt x="58918" y="762000"/>
                </a:cubicBezTo>
                <a:cubicBezTo>
                  <a:pt x="47806" y="742950"/>
                  <a:pt x="39868" y="685800"/>
                  <a:pt x="39868" y="685800"/>
                </a:cubicBezTo>
                <a:cubicBezTo>
                  <a:pt x="35106" y="666750"/>
                  <a:pt x="36693" y="671512"/>
                  <a:pt x="30343" y="647700"/>
                </a:cubicBezTo>
                <a:cubicBezTo>
                  <a:pt x="23993" y="623888"/>
                  <a:pt x="-7757" y="585787"/>
                  <a:pt x="1768" y="542925"/>
                </a:cubicBezTo>
                <a:cubicBezTo>
                  <a:pt x="11293" y="500063"/>
                  <a:pt x="73205" y="422275"/>
                  <a:pt x="87493" y="390525"/>
                </a:cubicBezTo>
                <a:cubicBezTo>
                  <a:pt x="101780" y="358775"/>
                  <a:pt x="97018" y="366712"/>
                  <a:pt x="87493" y="352425"/>
                </a:cubicBezTo>
                <a:cubicBezTo>
                  <a:pt x="77968" y="338138"/>
                  <a:pt x="19231" y="334962"/>
                  <a:pt x="30343" y="304800"/>
                </a:cubicBezTo>
                <a:cubicBezTo>
                  <a:pt x="41455" y="274638"/>
                  <a:pt x="117656" y="207962"/>
                  <a:pt x="154168" y="171450"/>
                </a:cubicBezTo>
                <a:cubicBezTo>
                  <a:pt x="190680" y="134938"/>
                  <a:pt x="228780" y="111125"/>
                  <a:pt x="249418" y="85725"/>
                </a:cubicBezTo>
                <a:cubicBezTo>
                  <a:pt x="270056" y="60325"/>
                  <a:pt x="277993" y="19050"/>
                  <a:pt x="277993" y="19050"/>
                </a:cubicBezTo>
                <a:cubicBezTo>
                  <a:pt x="282756" y="4762"/>
                  <a:pt x="273231" y="6350"/>
                  <a:pt x="277993" y="0"/>
                </a:cubicBezTo>
              </a:path>
            </a:pathLst>
          </a:custGeom>
          <a:noFill/>
          <a:ln w="22225">
            <a:solidFill>
              <a:srgbClr val="977E4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E8A8ED89-DBAA-4439-AB36-C5A885C8F1AB}"/>
              </a:ext>
            </a:extLst>
          </p:cNvPr>
          <p:cNvSpPr/>
          <p:nvPr/>
        </p:nvSpPr>
        <p:spPr>
          <a:xfrm>
            <a:off x="6803669" y="0"/>
            <a:ext cx="5409801" cy="6875334"/>
          </a:xfrm>
          <a:custGeom>
            <a:avLst/>
            <a:gdLst>
              <a:gd name="connsiteX0" fmla="*/ 0 w 3259970"/>
              <a:gd name="connsiteY0" fmla="*/ 0 h 6875334"/>
              <a:gd name="connsiteX1" fmla="*/ 3259970 w 3259970"/>
              <a:gd name="connsiteY1" fmla="*/ 0 h 6875334"/>
              <a:gd name="connsiteX2" fmla="*/ 3259970 w 3259970"/>
              <a:gd name="connsiteY2" fmla="*/ 6875334 h 6875334"/>
              <a:gd name="connsiteX3" fmla="*/ 0 w 3259970"/>
              <a:gd name="connsiteY3" fmla="*/ 6875334 h 6875334"/>
              <a:gd name="connsiteX4" fmla="*/ 0 w 3259970"/>
              <a:gd name="connsiteY4" fmla="*/ 0 h 6875334"/>
              <a:gd name="connsiteX0" fmla="*/ 1905000 w 5164970"/>
              <a:gd name="connsiteY0" fmla="*/ 0 h 6875334"/>
              <a:gd name="connsiteX1" fmla="*/ 5164970 w 5164970"/>
              <a:gd name="connsiteY1" fmla="*/ 0 h 6875334"/>
              <a:gd name="connsiteX2" fmla="*/ 5164970 w 5164970"/>
              <a:gd name="connsiteY2" fmla="*/ 6875334 h 6875334"/>
              <a:gd name="connsiteX3" fmla="*/ 0 w 5164970"/>
              <a:gd name="connsiteY3" fmla="*/ 6875334 h 6875334"/>
              <a:gd name="connsiteX4" fmla="*/ 1905000 w 5164970"/>
              <a:gd name="connsiteY4" fmla="*/ 0 h 6875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64970" h="6875334">
                <a:moveTo>
                  <a:pt x="1905000" y="0"/>
                </a:moveTo>
                <a:lnTo>
                  <a:pt x="5164970" y="0"/>
                </a:lnTo>
                <a:lnTo>
                  <a:pt x="5164970" y="6875334"/>
                </a:lnTo>
                <a:lnTo>
                  <a:pt x="0" y="6875334"/>
                </a:lnTo>
                <a:lnTo>
                  <a:pt x="190500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E82C62-BE0A-46E7-99C6-D475F27D4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6018" y="284911"/>
            <a:ext cx="3344372" cy="1325563"/>
          </a:xfrm>
          <a:ln>
            <a:noFill/>
          </a:ln>
        </p:spPr>
        <p:txBody>
          <a:bodyPr>
            <a:normAutofit fontScale="90000"/>
          </a:bodyPr>
          <a:lstStyle/>
          <a:p>
            <a:pPr algn="ctr"/>
            <a:r>
              <a:rPr lang="en-US" sz="2800" b="1" spc="300" dirty="0">
                <a:solidFill>
                  <a:schemeClr val="bg1"/>
                </a:solidFill>
              </a:rPr>
              <a:t>Sti Network</a:t>
            </a:r>
            <a:br>
              <a:rPr lang="en-US" sz="2800" b="1" spc="300" dirty="0">
                <a:solidFill>
                  <a:schemeClr val="bg1"/>
                </a:solidFill>
              </a:rPr>
            </a:br>
            <a:r>
              <a:rPr lang="en-US" sz="2800" b="1" spc="300" dirty="0">
                <a:solidFill>
                  <a:schemeClr val="bg1"/>
                </a:solidFill>
              </a:rPr>
              <a:t>Provides LTL Padded Van Services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5DBAA1-D3D6-46F8-94A5-21EBB6A08249}"/>
              </a:ext>
            </a:extLst>
          </p:cNvPr>
          <p:cNvSpPr txBox="1"/>
          <p:nvPr/>
        </p:nvSpPr>
        <p:spPr>
          <a:xfrm>
            <a:off x="8534398" y="2266520"/>
            <a:ext cx="3831772" cy="4014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360 scheduled departures weekly</a:t>
            </a:r>
          </a:p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Real-time shipment tracking</a:t>
            </a:r>
          </a:p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Less than </a:t>
            </a:r>
            <a:r>
              <a:rPr lang="en-US" sz="1600" dirty="0">
                <a:solidFill>
                  <a:schemeClr val="bg1"/>
                </a:solidFill>
              </a:rPr>
              <a:t>1%</a:t>
            </a:r>
            <a:r>
              <a:rPr lang="en-US" sz="1200" dirty="0">
                <a:solidFill>
                  <a:schemeClr val="bg1"/>
                </a:solidFill>
              </a:rPr>
              <a:t> claim frequency</a:t>
            </a:r>
          </a:p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SOP includes </a:t>
            </a:r>
            <a:r>
              <a:rPr lang="en-US" sz="1600" dirty="0">
                <a:solidFill>
                  <a:schemeClr val="bg1"/>
                </a:solidFill>
              </a:rPr>
              <a:t>24 </a:t>
            </a:r>
            <a:r>
              <a:rPr lang="en-US" sz="1200" dirty="0">
                <a:solidFill>
                  <a:schemeClr val="bg1"/>
                </a:solidFill>
              </a:rPr>
              <a:t>hour/pre-call </a:t>
            </a:r>
          </a:p>
          <a:p>
            <a:pPr>
              <a:lnSpc>
                <a:spcPct val="250000"/>
              </a:lnSpc>
            </a:pPr>
            <a:r>
              <a:rPr lang="en-US" sz="1200" dirty="0">
                <a:solidFill>
                  <a:schemeClr val="bg1"/>
                </a:solidFill>
              </a:rPr>
              <a:t>Providing value added services</a:t>
            </a:r>
          </a:p>
          <a:p>
            <a:pPr marL="742950" lvl="1" indent="-285750">
              <a:lnSpc>
                <a:spcPct val="250000"/>
              </a:lnSpc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Warehousing</a:t>
            </a:r>
          </a:p>
          <a:p>
            <a:pPr marL="742950" lvl="1" indent="-285750">
              <a:lnSpc>
                <a:spcPct val="250000"/>
              </a:lnSpc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Merge in transit</a:t>
            </a:r>
          </a:p>
          <a:p>
            <a:pPr marL="742950" lvl="1" indent="-285750">
              <a:lnSpc>
                <a:spcPct val="250000"/>
              </a:lnSpc>
              <a:buFont typeface="Wingdings" panose="05000000000000000000" pitchFamily="2" charset="2"/>
              <a:buChar char="ü"/>
            </a:pPr>
            <a:r>
              <a:rPr lang="en-US" sz="1200" dirty="0">
                <a:solidFill>
                  <a:schemeClr val="bg1"/>
                </a:solidFill>
              </a:rPr>
              <a:t>Vendor Managed Inventory</a:t>
            </a:r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3BA96D53-13FD-4EAC-871A-4D8B3C923BBE}"/>
              </a:ext>
            </a:extLst>
          </p:cNvPr>
          <p:cNvSpPr/>
          <p:nvPr/>
        </p:nvSpPr>
        <p:spPr>
          <a:xfrm>
            <a:off x="6998209" y="2153906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E747858C-E836-43D9-8767-F50212FC82AC}"/>
              </a:ext>
            </a:extLst>
          </p:cNvPr>
          <p:cNvSpPr txBox="1"/>
          <p:nvPr/>
        </p:nvSpPr>
        <p:spPr>
          <a:xfrm>
            <a:off x="7000977" y="2126041"/>
            <a:ext cx="8495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Halifax</a:t>
            </a:r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0DE84F75-026B-4009-896E-53649EBE05D0}"/>
              </a:ext>
            </a:extLst>
          </p:cNvPr>
          <p:cNvSpPr/>
          <p:nvPr/>
        </p:nvSpPr>
        <p:spPr>
          <a:xfrm>
            <a:off x="7026183" y="1870861"/>
            <a:ext cx="136539" cy="136539"/>
          </a:xfrm>
          <a:prstGeom prst="ellips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2AD14FB6-A5F8-4F11-8750-737FF533892C}"/>
              </a:ext>
            </a:extLst>
          </p:cNvPr>
          <p:cNvSpPr txBox="1"/>
          <p:nvPr/>
        </p:nvSpPr>
        <p:spPr>
          <a:xfrm>
            <a:off x="7057563" y="1799013"/>
            <a:ext cx="8495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Monodon</a:t>
            </a:r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AFE8F65A-0EAD-4ECC-9CC5-F2355D8B0193}"/>
              </a:ext>
            </a:extLst>
          </p:cNvPr>
          <p:cNvSpPr/>
          <p:nvPr/>
        </p:nvSpPr>
        <p:spPr>
          <a:xfrm>
            <a:off x="1046895" y="983802"/>
            <a:ext cx="6139984" cy="4324453"/>
          </a:xfrm>
          <a:custGeom>
            <a:avLst/>
            <a:gdLst>
              <a:gd name="connsiteX0" fmla="*/ 6025418 w 6139984"/>
              <a:gd name="connsiteY0" fmla="*/ 1273623 h 4324453"/>
              <a:gd name="connsiteX1" fmla="*/ 6053993 w 6139984"/>
              <a:gd name="connsiteY1" fmla="*/ 930723 h 4324453"/>
              <a:gd name="connsiteX2" fmla="*/ 5068155 w 6139984"/>
              <a:gd name="connsiteY2" fmla="*/ 373511 h 4324453"/>
              <a:gd name="connsiteX3" fmla="*/ 5739668 w 6139984"/>
              <a:gd name="connsiteY3" fmla="*/ 716411 h 4324453"/>
              <a:gd name="connsiteX4" fmla="*/ 5511068 w 6139984"/>
              <a:gd name="connsiteY4" fmla="*/ 1059311 h 4324453"/>
              <a:gd name="connsiteX5" fmla="*/ 4868130 w 6139984"/>
              <a:gd name="connsiteY5" fmla="*/ 1359348 h 4324453"/>
              <a:gd name="connsiteX6" fmla="*/ 4510943 w 6139984"/>
              <a:gd name="connsiteY6" fmla="*/ 1845123 h 4324453"/>
              <a:gd name="connsiteX7" fmla="*/ 4553805 w 6139984"/>
              <a:gd name="connsiteY7" fmla="*/ 3130998 h 4324453"/>
              <a:gd name="connsiteX8" fmla="*/ 5011005 w 6139984"/>
              <a:gd name="connsiteY8" fmla="*/ 3916811 h 4324453"/>
              <a:gd name="connsiteX9" fmla="*/ 4996718 w 6139984"/>
              <a:gd name="connsiteY9" fmla="*/ 4173986 h 4324453"/>
              <a:gd name="connsiteX10" fmla="*/ 5268180 w 6139984"/>
              <a:gd name="connsiteY10" fmla="*/ 4316861 h 4324453"/>
              <a:gd name="connsiteX11" fmla="*/ 4996718 w 6139984"/>
              <a:gd name="connsiteY11" fmla="*/ 3945386 h 4324453"/>
              <a:gd name="connsiteX12" fmla="*/ 5268180 w 6139984"/>
              <a:gd name="connsiteY12" fmla="*/ 4316861 h 4324453"/>
              <a:gd name="connsiteX13" fmla="*/ 5011005 w 6139984"/>
              <a:gd name="connsiteY13" fmla="*/ 3688211 h 4324453"/>
              <a:gd name="connsiteX14" fmla="*/ 4539518 w 6139984"/>
              <a:gd name="connsiteY14" fmla="*/ 3116711 h 4324453"/>
              <a:gd name="connsiteX15" fmla="*/ 3567968 w 6139984"/>
              <a:gd name="connsiteY15" fmla="*/ 3116711 h 4324453"/>
              <a:gd name="connsiteX16" fmla="*/ 2582130 w 6139984"/>
              <a:gd name="connsiteY16" fmla="*/ 3273873 h 4324453"/>
              <a:gd name="connsiteX17" fmla="*/ 2696430 w 6139984"/>
              <a:gd name="connsiteY17" fmla="*/ 4273998 h 4324453"/>
              <a:gd name="connsiteX18" fmla="*/ 3067905 w 6139984"/>
              <a:gd name="connsiteY18" fmla="*/ 3945386 h 4324453"/>
              <a:gd name="connsiteX19" fmla="*/ 2567843 w 6139984"/>
              <a:gd name="connsiteY19" fmla="*/ 3273873 h 4324453"/>
              <a:gd name="connsiteX20" fmla="*/ 1953480 w 6139984"/>
              <a:gd name="connsiteY20" fmla="*/ 2502348 h 4324453"/>
              <a:gd name="connsiteX21" fmla="*/ 1481993 w 6139984"/>
              <a:gd name="connsiteY21" fmla="*/ 1130748 h 4324453"/>
              <a:gd name="connsiteX22" fmla="*/ 167543 w 6139984"/>
              <a:gd name="connsiteY22" fmla="*/ 744986 h 4324453"/>
              <a:gd name="connsiteX23" fmla="*/ 610455 w 6139984"/>
              <a:gd name="connsiteY23" fmla="*/ 916436 h 4324453"/>
              <a:gd name="connsiteX24" fmla="*/ 138968 w 6139984"/>
              <a:gd name="connsiteY24" fmla="*/ 716411 h 4324453"/>
              <a:gd name="connsiteX25" fmla="*/ 96105 w 6139984"/>
              <a:gd name="connsiteY25" fmla="*/ 244923 h 4324453"/>
              <a:gd name="connsiteX26" fmla="*/ 1324830 w 6139984"/>
              <a:gd name="connsiteY26" fmla="*/ 430661 h 4324453"/>
              <a:gd name="connsiteX27" fmla="*/ 1782030 w 6139984"/>
              <a:gd name="connsiteY27" fmla="*/ 173486 h 4324453"/>
              <a:gd name="connsiteX28" fmla="*/ 2453543 w 6139984"/>
              <a:gd name="connsiteY28" fmla="*/ 2036 h 4324453"/>
              <a:gd name="connsiteX29" fmla="*/ 2624993 w 6139984"/>
              <a:gd name="connsiteY29" fmla="*/ 287786 h 4324453"/>
              <a:gd name="connsiteX30" fmla="*/ 3282218 w 6139984"/>
              <a:gd name="connsiteY30" fmla="*/ 759273 h 4324453"/>
              <a:gd name="connsiteX31" fmla="*/ 4853843 w 6139984"/>
              <a:gd name="connsiteY31" fmla="*/ 1373636 h 4324453"/>
              <a:gd name="connsiteX32" fmla="*/ 4539518 w 6139984"/>
              <a:gd name="connsiteY32" fmla="*/ 2259461 h 4324453"/>
              <a:gd name="connsiteX33" fmla="*/ 5439630 w 6139984"/>
              <a:gd name="connsiteY33" fmla="*/ 1945136 h 4324453"/>
              <a:gd name="connsiteX34" fmla="*/ 5553930 w 6139984"/>
              <a:gd name="connsiteY34" fmla="*/ 1902273 h 4324453"/>
              <a:gd name="connsiteX35" fmla="*/ 5296755 w 6139984"/>
              <a:gd name="connsiteY35" fmla="*/ 1402211 h 4324453"/>
              <a:gd name="connsiteX36" fmla="*/ 5553930 w 6139984"/>
              <a:gd name="connsiteY36" fmla="*/ 1916561 h 4324453"/>
              <a:gd name="connsiteX37" fmla="*/ 5553930 w 6139984"/>
              <a:gd name="connsiteY37" fmla="*/ 1916561 h 4324453"/>
              <a:gd name="connsiteX38" fmla="*/ 5553930 w 6139984"/>
              <a:gd name="connsiteY38" fmla="*/ 1916561 h 4324453"/>
              <a:gd name="connsiteX39" fmla="*/ 5553930 w 6139984"/>
              <a:gd name="connsiteY39" fmla="*/ 1859411 h 4324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139984" h="4324453">
                <a:moveTo>
                  <a:pt x="6025418" y="1273623"/>
                </a:moveTo>
                <a:cubicBezTo>
                  <a:pt x="6119477" y="1177182"/>
                  <a:pt x="6213537" y="1080742"/>
                  <a:pt x="6053993" y="930723"/>
                </a:cubicBezTo>
                <a:cubicBezTo>
                  <a:pt x="5894449" y="780704"/>
                  <a:pt x="5120543" y="409230"/>
                  <a:pt x="5068155" y="373511"/>
                </a:cubicBezTo>
                <a:cubicBezTo>
                  <a:pt x="5015767" y="337792"/>
                  <a:pt x="5665849" y="602111"/>
                  <a:pt x="5739668" y="716411"/>
                </a:cubicBezTo>
                <a:cubicBezTo>
                  <a:pt x="5813487" y="830711"/>
                  <a:pt x="5656324" y="952155"/>
                  <a:pt x="5511068" y="1059311"/>
                </a:cubicBezTo>
                <a:cubicBezTo>
                  <a:pt x="5365812" y="1166467"/>
                  <a:pt x="5034817" y="1228379"/>
                  <a:pt x="4868130" y="1359348"/>
                </a:cubicBezTo>
                <a:cubicBezTo>
                  <a:pt x="4701443" y="1490317"/>
                  <a:pt x="4563330" y="1549848"/>
                  <a:pt x="4510943" y="1845123"/>
                </a:cubicBezTo>
                <a:cubicBezTo>
                  <a:pt x="4458556" y="2140398"/>
                  <a:pt x="4470461" y="2785717"/>
                  <a:pt x="4553805" y="3130998"/>
                </a:cubicBezTo>
                <a:cubicBezTo>
                  <a:pt x="4637149" y="3476279"/>
                  <a:pt x="4937186" y="3742980"/>
                  <a:pt x="5011005" y="3916811"/>
                </a:cubicBezTo>
                <a:cubicBezTo>
                  <a:pt x="5084824" y="4090642"/>
                  <a:pt x="4953856" y="4107311"/>
                  <a:pt x="4996718" y="4173986"/>
                </a:cubicBezTo>
                <a:cubicBezTo>
                  <a:pt x="5039580" y="4240661"/>
                  <a:pt x="5268180" y="4354961"/>
                  <a:pt x="5268180" y="4316861"/>
                </a:cubicBezTo>
                <a:cubicBezTo>
                  <a:pt x="5268180" y="4278761"/>
                  <a:pt x="4996718" y="3945386"/>
                  <a:pt x="4996718" y="3945386"/>
                </a:cubicBezTo>
                <a:cubicBezTo>
                  <a:pt x="4996718" y="3945386"/>
                  <a:pt x="5265799" y="4359724"/>
                  <a:pt x="5268180" y="4316861"/>
                </a:cubicBezTo>
                <a:cubicBezTo>
                  <a:pt x="5270561" y="4273999"/>
                  <a:pt x="5132449" y="3888236"/>
                  <a:pt x="5011005" y="3688211"/>
                </a:cubicBezTo>
                <a:cubicBezTo>
                  <a:pt x="4889561" y="3488186"/>
                  <a:pt x="4780024" y="3211961"/>
                  <a:pt x="4539518" y="3116711"/>
                </a:cubicBezTo>
                <a:cubicBezTo>
                  <a:pt x="4299012" y="3021461"/>
                  <a:pt x="3894199" y="3090517"/>
                  <a:pt x="3567968" y="3116711"/>
                </a:cubicBezTo>
                <a:cubicBezTo>
                  <a:pt x="3241737" y="3142905"/>
                  <a:pt x="2727386" y="3080992"/>
                  <a:pt x="2582130" y="3273873"/>
                </a:cubicBezTo>
                <a:cubicBezTo>
                  <a:pt x="2436874" y="3466754"/>
                  <a:pt x="2615468" y="4162079"/>
                  <a:pt x="2696430" y="4273998"/>
                </a:cubicBezTo>
                <a:cubicBezTo>
                  <a:pt x="2777392" y="4385917"/>
                  <a:pt x="3089336" y="4112073"/>
                  <a:pt x="3067905" y="3945386"/>
                </a:cubicBezTo>
                <a:cubicBezTo>
                  <a:pt x="3046474" y="3778699"/>
                  <a:pt x="2753581" y="3514379"/>
                  <a:pt x="2567843" y="3273873"/>
                </a:cubicBezTo>
                <a:cubicBezTo>
                  <a:pt x="2382105" y="3033367"/>
                  <a:pt x="2134455" y="2859536"/>
                  <a:pt x="1953480" y="2502348"/>
                </a:cubicBezTo>
                <a:cubicBezTo>
                  <a:pt x="1772505" y="2145161"/>
                  <a:pt x="1779649" y="1423642"/>
                  <a:pt x="1481993" y="1130748"/>
                </a:cubicBezTo>
                <a:cubicBezTo>
                  <a:pt x="1184337" y="837854"/>
                  <a:pt x="312799" y="780705"/>
                  <a:pt x="167543" y="744986"/>
                </a:cubicBezTo>
                <a:cubicBezTo>
                  <a:pt x="22287" y="709267"/>
                  <a:pt x="615217" y="921198"/>
                  <a:pt x="610455" y="916436"/>
                </a:cubicBezTo>
                <a:cubicBezTo>
                  <a:pt x="605693" y="911674"/>
                  <a:pt x="224693" y="828330"/>
                  <a:pt x="138968" y="716411"/>
                </a:cubicBezTo>
                <a:cubicBezTo>
                  <a:pt x="53243" y="604492"/>
                  <a:pt x="-101539" y="292548"/>
                  <a:pt x="96105" y="244923"/>
                </a:cubicBezTo>
                <a:cubicBezTo>
                  <a:pt x="293749" y="197298"/>
                  <a:pt x="1043843" y="442567"/>
                  <a:pt x="1324830" y="430661"/>
                </a:cubicBezTo>
                <a:cubicBezTo>
                  <a:pt x="1605817" y="418755"/>
                  <a:pt x="1593911" y="244923"/>
                  <a:pt x="1782030" y="173486"/>
                </a:cubicBezTo>
                <a:cubicBezTo>
                  <a:pt x="1970149" y="102049"/>
                  <a:pt x="2313049" y="-17014"/>
                  <a:pt x="2453543" y="2036"/>
                </a:cubicBezTo>
                <a:cubicBezTo>
                  <a:pt x="2594037" y="21086"/>
                  <a:pt x="2486881" y="161580"/>
                  <a:pt x="2624993" y="287786"/>
                </a:cubicBezTo>
                <a:cubicBezTo>
                  <a:pt x="2763105" y="413992"/>
                  <a:pt x="2910743" y="578298"/>
                  <a:pt x="3282218" y="759273"/>
                </a:cubicBezTo>
                <a:cubicBezTo>
                  <a:pt x="3653693" y="940248"/>
                  <a:pt x="4644293" y="1123605"/>
                  <a:pt x="4853843" y="1373636"/>
                </a:cubicBezTo>
                <a:cubicBezTo>
                  <a:pt x="5063393" y="1623667"/>
                  <a:pt x="4441887" y="2164211"/>
                  <a:pt x="4539518" y="2259461"/>
                </a:cubicBezTo>
                <a:cubicBezTo>
                  <a:pt x="4637149" y="2354711"/>
                  <a:pt x="5270561" y="2004667"/>
                  <a:pt x="5439630" y="1945136"/>
                </a:cubicBezTo>
                <a:cubicBezTo>
                  <a:pt x="5608699" y="1885605"/>
                  <a:pt x="5577742" y="1992760"/>
                  <a:pt x="5553930" y="1902273"/>
                </a:cubicBezTo>
                <a:cubicBezTo>
                  <a:pt x="5530118" y="1811786"/>
                  <a:pt x="5296755" y="1399830"/>
                  <a:pt x="5296755" y="1402211"/>
                </a:cubicBezTo>
                <a:cubicBezTo>
                  <a:pt x="5296755" y="1404592"/>
                  <a:pt x="5553930" y="1916561"/>
                  <a:pt x="5553930" y="1916561"/>
                </a:cubicBezTo>
                <a:lnTo>
                  <a:pt x="5553930" y="1916561"/>
                </a:lnTo>
                <a:lnTo>
                  <a:pt x="5553930" y="1916561"/>
                </a:lnTo>
                <a:lnTo>
                  <a:pt x="5553930" y="1859411"/>
                </a:lnTo>
              </a:path>
            </a:pathLst>
          </a:cu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: Shape 154">
            <a:extLst>
              <a:ext uri="{FF2B5EF4-FFF2-40B4-BE49-F238E27FC236}">
                <a16:creationId xmlns:a16="http://schemas.microsoft.com/office/drawing/2014/main" id="{B365C718-903A-4715-AB27-825E011A85C2}"/>
              </a:ext>
            </a:extLst>
          </p:cNvPr>
          <p:cNvSpPr/>
          <p:nvPr/>
        </p:nvSpPr>
        <p:spPr>
          <a:xfrm>
            <a:off x="983040" y="1892028"/>
            <a:ext cx="5832098" cy="2415584"/>
          </a:xfrm>
          <a:custGeom>
            <a:avLst/>
            <a:gdLst>
              <a:gd name="connsiteX0" fmla="*/ 5832098 w 5832098"/>
              <a:gd name="connsiteY0" fmla="*/ 794022 h 2415584"/>
              <a:gd name="connsiteX1" fmla="*/ 5332035 w 5832098"/>
              <a:gd name="connsiteY1" fmla="*/ 1608410 h 2415584"/>
              <a:gd name="connsiteX2" fmla="*/ 5246310 w 5832098"/>
              <a:gd name="connsiteY2" fmla="*/ 1951310 h 2415584"/>
              <a:gd name="connsiteX3" fmla="*/ 4589085 w 5832098"/>
              <a:gd name="connsiteY3" fmla="*/ 1322660 h 2415584"/>
              <a:gd name="connsiteX4" fmla="*/ 2631698 w 5832098"/>
              <a:gd name="connsiteY4" fmla="*/ 2394222 h 2415584"/>
              <a:gd name="connsiteX5" fmla="*/ 1102935 w 5832098"/>
              <a:gd name="connsiteY5" fmla="*/ 1979885 h 2415584"/>
              <a:gd name="connsiteX6" fmla="*/ 31373 w 5832098"/>
              <a:gd name="connsiteY6" fmla="*/ 1279797 h 2415584"/>
              <a:gd name="connsiteX7" fmla="*/ 931485 w 5832098"/>
              <a:gd name="connsiteY7" fmla="*/ 665435 h 2415584"/>
              <a:gd name="connsiteX8" fmla="*/ 2798 w 5832098"/>
              <a:gd name="connsiteY8" fmla="*/ 1194072 h 2415584"/>
              <a:gd name="connsiteX9" fmla="*/ 1302960 w 5832098"/>
              <a:gd name="connsiteY9" fmla="*/ 1536972 h 2415584"/>
              <a:gd name="connsiteX10" fmla="*/ 1102935 w 5832098"/>
              <a:gd name="connsiteY10" fmla="*/ 2008460 h 2415584"/>
              <a:gd name="connsiteX11" fmla="*/ 2017335 w 5832098"/>
              <a:gd name="connsiteY11" fmla="*/ 1622697 h 2415584"/>
              <a:gd name="connsiteX12" fmla="*/ 3274635 w 5832098"/>
              <a:gd name="connsiteY12" fmla="*/ 551135 h 2415584"/>
              <a:gd name="connsiteX13" fmla="*/ 4631948 w 5832098"/>
              <a:gd name="connsiteY13" fmla="*/ 1351235 h 2415584"/>
              <a:gd name="connsiteX14" fmla="*/ 3560385 w 5832098"/>
              <a:gd name="connsiteY14" fmla="*/ 1522685 h 2415584"/>
              <a:gd name="connsiteX15" fmla="*/ 3231773 w 5832098"/>
              <a:gd name="connsiteY15" fmla="*/ 1551260 h 2415584"/>
              <a:gd name="connsiteX16" fmla="*/ 2060198 w 5832098"/>
              <a:gd name="connsiteY16" fmla="*/ 1622697 h 2415584"/>
              <a:gd name="connsiteX17" fmla="*/ 688598 w 5832098"/>
              <a:gd name="connsiteY17" fmla="*/ 36785 h 2415584"/>
              <a:gd name="connsiteX18" fmla="*/ 259973 w 5832098"/>
              <a:gd name="connsiteY18" fmla="*/ 536847 h 2415584"/>
              <a:gd name="connsiteX19" fmla="*/ 88523 w 5832098"/>
              <a:gd name="connsiteY19" fmla="*/ 894035 h 2415584"/>
              <a:gd name="connsiteX20" fmla="*/ 17085 w 5832098"/>
              <a:gd name="connsiteY20" fmla="*/ 1294085 h 2415584"/>
              <a:gd name="connsiteX21" fmla="*/ 231398 w 5832098"/>
              <a:gd name="connsiteY21" fmla="*/ 1894160 h 2415584"/>
              <a:gd name="connsiteX22" fmla="*/ 502860 w 5832098"/>
              <a:gd name="connsiteY22" fmla="*/ 2208485 h 2415584"/>
              <a:gd name="connsiteX23" fmla="*/ 788610 w 5832098"/>
              <a:gd name="connsiteY23" fmla="*/ 1608410 h 2415584"/>
              <a:gd name="connsiteX24" fmla="*/ 788610 w 5832098"/>
              <a:gd name="connsiteY24" fmla="*/ 1608410 h 2415584"/>
              <a:gd name="connsiteX25" fmla="*/ 788610 w 5832098"/>
              <a:gd name="connsiteY25" fmla="*/ 1608410 h 2415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832098" h="2415584">
                <a:moveTo>
                  <a:pt x="5832098" y="794022"/>
                </a:moveTo>
                <a:cubicBezTo>
                  <a:pt x="5630882" y="1104775"/>
                  <a:pt x="5429666" y="1415529"/>
                  <a:pt x="5332035" y="1608410"/>
                </a:cubicBezTo>
                <a:cubicBezTo>
                  <a:pt x="5234404" y="1801291"/>
                  <a:pt x="5370135" y="1998935"/>
                  <a:pt x="5246310" y="1951310"/>
                </a:cubicBezTo>
                <a:cubicBezTo>
                  <a:pt x="5122485" y="1903685"/>
                  <a:pt x="5024854" y="1248841"/>
                  <a:pt x="4589085" y="1322660"/>
                </a:cubicBezTo>
                <a:cubicBezTo>
                  <a:pt x="4153316" y="1396479"/>
                  <a:pt x="3212723" y="2284685"/>
                  <a:pt x="2631698" y="2394222"/>
                </a:cubicBezTo>
                <a:cubicBezTo>
                  <a:pt x="2050673" y="2503760"/>
                  <a:pt x="1536322" y="2165622"/>
                  <a:pt x="1102935" y="1979885"/>
                </a:cubicBezTo>
                <a:cubicBezTo>
                  <a:pt x="669548" y="1794148"/>
                  <a:pt x="59948" y="1498872"/>
                  <a:pt x="31373" y="1279797"/>
                </a:cubicBezTo>
                <a:cubicBezTo>
                  <a:pt x="2798" y="1060722"/>
                  <a:pt x="936248" y="679723"/>
                  <a:pt x="931485" y="665435"/>
                </a:cubicBezTo>
                <a:cubicBezTo>
                  <a:pt x="926722" y="651147"/>
                  <a:pt x="-59114" y="1048816"/>
                  <a:pt x="2798" y="1194072"/>
                </a:cubicBezTo>
                <a:cubicBezTo>
                  <a:pt x="64710" y="1339328"/>
                  <a:pt x="1119604" y="1401241"/>
                  <a:pt x="1302960" y="1536972"/>
                </a:cubicBezTo>
                <a:cubicBezTo>
                  <a:pt x="1486316" y="1672703"/>
                  <a:pt x="983873" y="1994173"/>
                  <a:pt x="1102935" y="2008460"/>
                </a:cubicBezTo>
                <a:cubicBezTo>
                  <a:pt x="1221997" y="2022747"/>
                  <a:pt x="1655385" y="1865584"/>
                  <a:pt x="2017335" y="1622697"/>
                </a:cubicBezTo>
                <a:cubicBezTo>
                  <a:pt x="2379285" y="1379810"/>
                  <a:pt x="2838866" y="596379"/>
                  <a:pt x="3274635" y="551135"/>
                </a:cubicBezTo>
                <a:cubicBezTo>
                  <a:pt x="3710404" y="505891"/>
                  <a:pt x="4584323" y="1189310"/>
                  <a:pt x="4631948" y="1351235"/>
                </a:cubicBezTo>
                <a:cubicBezTo>
                  <a:pt x="4679573" y="1513160"/>
                  <a:pt x="3793747" y="1489348"/>
                  <a:pt x="3560385" y="1522685"/>
                </a:cubicBezTo>
                <a:cubicBezTo>
                  <a:pt x="3327023" y="1556022"/>
                  <a:pt x="3231773" y="1551260"/>
                  <a:pt x="3231773" y="1551260"/>
                </a:cubicBezTo>
                <a:cubicBezTo>
                  <a:pt x="2981742" y="1567929"/>
                  <a:pt x="2484060" y="1875109"/>
                  <a:pt x="2060198" y="1622697"/>
                </a:cubicBezTo>
                <a:cubicBezTo>
                  <a:pt x="1636336" y="1370285"/>
                  <a:pt x="988636" y="217760"/>
                  <a:pt x="688598" y="36785"/>
                </a:cubicBezTo>
                <a:cubicBezTo>
                  <a:pt x="388560" y="-144190"/>
                  <a:pt x="359986" y="393972"/>
                  <a:pt x="259973" y="536847"/>
                </a:cubicBezTo>
                <a:cubicBezTo>
                  <a:pt x="159960" y="679722"/>
                  <a:pt x="129004" y="767829"/>
                  <a:pt x="88523" y="894035"/>
                </a:cubicBezTo>
                <a:cubicBezTo>
                  <a:pt x="48042" y="1020241"/>
                  <a:pt x="-6727" y="1127398"/>
                  <a:pt x="17085" y="1294085"/>
                </a:cubicBezTo>
                <a:cubicBezTo>
                  <a:pt x="40897" y="1460772"/>
                  <a:pt x="150435" y="1741760"/>
                  <a:pt x="231398" y="1894160"/>
                </a:cubicBezTo>
                <a:cubicBezTo>
                  <a:pt x="312360" y="2046560"/>
                  <a:pt x="409991" y="2256110"/>
                  <a:pt x="502860" y="2208485"/>
                </a:cubicBezTo>
                <a:cubicBezTo>
                  <a:pt x="595729" y="2160860"/>
                  <a:pt x="788610" y="1608410"/>
                  <a:pt x="788610" y="1608410"/>
                </a:cubicBezTo>
                <a:lnTo>
                  <a:pt x="788610" y="1608410"/>
                </a:lnTo>
                <a:lnTo>
                  <a:pt x="788610" y="1608410"/>
                </a:lnTo>
              </a:path>
            </a:pathLst>
          </a:cu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: Shape 155">
            <a:extLst>
              <a:ext uri="{FF2B5EF4-FFF2-40B4-BE49-F238E27FC236}">
                <a16:creationId xmlns:a16="http://schemas.microsoft.com/office/drawing/2014/main" id="{F9860409-B747-4040-B42C-032E74E48588}"/>
              </a:ext>
            </a:extLst>
          </p:cNvPr>
          <p:cNvSpPr/>
          <p:nvPr/>
        </p:nvSpPr>
        <p:spPr>
          <a:xfrm>
            <a:off x="1200150" y="2657475"/>
            <a:ext cx="3831160" cy="1600350"/>
          </a:xfrm>
          <a:custGeom>
            <a:avLst/>
            <a:gdLst>
              <a:gd name="connsiteX0" fmla="*/ 0 w 3831160"/>
              <a:gd name="connsiteY0" fmla="*/ 1071563 h 1600350"/>
              <a:gd name="connsiteX1" fmla="*/ 871538 w 3831160"/>
              <a:gd name="connsiteY1" fmla="*/ 1257300 h 1600350"/>
              <a:gd name="connsiteX2" fmla="*/ 1814513 w 3831160"/>
              <a:gd name="connsiteY2" fmla="*/ 857250 h 1600350"/>
              <a:gd name="connsiteX3" fmla="*/ 2428875 w 3831160"/>
              <a:gd name="connsiteY3" fmla="*/ 1600200 h 1600350"/>
              <a:gd name="connsiteX4" fmla="*/ 3371850 w 3831160"/>
              <a:gd name="connsiteY4" fmla="*/ 785813 h 1600350"/>
              <a:gd name="connsiteX5" fmla="*/ 3814763 w 3831160"/>
              <a:gd name="connsiteY5" fmla="*/ 285750 h 1600350"/>
              <a:gd name="connsiteX6" fmla="*/ 3743325 w 3831160"/>
              <a:gd name="connsiteY6" fmla="*/ 0 h 1600350"/>
              <a:gd name="connsiteX7" fmla="*/ 3743325 w 3831160"/>
              <a:gd name="connsiteY7" fmla="*/ 0 h 16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31160" h="1600350">
                <a:moveTo>
                  <a:pt x="0" y="1071563"/>
                </a:moveTo>
                <a:cubicBezTo>
                  <a:pt x="284559" y="1182291"/>
                  <a:pt x="569119" y="1293019"/>
                  <a:pt x="871538" y="1257300"/>
                </a:cubicBezTo>
                <a:cubicBezTo>
                  <a:pt x="1173957" y="1221581"/>
                  <a:pt x="1554957" y="800100"/>
                  <a:pt x="1814513" y="857250"/>
                </a:cubicBezTo>
                <a:cubicBezTo>
                  <a:pt x="2074069" y="914400"/>
                  <a:pt x="2169319" y="1612106"/>
                  <a:pt x="2428875" y="1600200"/>
                </a:cubicBezTo>
                <a:cubicBezTo>
                  <a:pt x="2688431" y="1588294"/>
                  <a:pt x="3140869" y="1004888"/>
                  <a:pt x="3371850" y="785813"/>
                </a:cubicBezTo>
                <a:cubicBezTo>
                  <a:pt x="3602831" y="566738"/>
                  <a:pt x="3752851" y="416719"/>
                  <a:pt x="3814763" y="285750"/>
                </a:cubicBezTo>
                <a:cubicBezTo>
                  <a:pt x="3876675" y="154781"/>
                  <a:pt x="3743325" y="0"/>
                  <a:pt x="3743325" y="0"/>
                </a:cubicBezTo>
                <a:lnTo>
                  <a:pt x="3743325" y="0"/>
                </a:lnTo>
              </a:path>
            </a:pathLst>
          </a:cu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: Shape 156">
            <a:extLst>
              <a:ext uri="{FF2B5EF4-FFF2-40B4-BE49-F238E27FC236}">
                <a16:creationId xmlns:a16="http://schemas.microsoft.com/office/drawing/2014/main" id="{644542FF-748A-4072-A286-1EA0F7237848}"/>
              </a:ext>
            </a:extLst>
          </p:cNvPr>
          <p:cNvSpPr/>
          <p:nvPr/>
        </p:nvSpPr>
        <p:spPr>
          <a:xfrm>
            <a:off x="1249462" y="2128735"/>
            <a:ext cx="5164765" cy="2058645"/>
          </a:xfrm>
          <a:custGeom>
            <a:avLst/>
            <a:gdLst>
              <a:gd name="connsiteX0" fmla="*/ 1579463 w 5164765"/>
              <a:gd name="connsiteY0" fmla="*/ 1857478 h 2058645"/>
              <a:gd name="connsiteX1" fmla="*/ 1750913 w 5164765"/>
              <a:gd name="connsiteY1" fmla="*/ 1371703 h 2058645"/>
              <a:gd name="connsiteX2" fmla="*/ 1236563 w 5164765"/>
              <a:gd name="connsiteY2" fmla="*/ 103 h 2058645"/>
              <a:gd name="connsiteX3" fmla="*/ 1036538 w 5164765"/>
              <a:gd name="connsiteY3" fmla="*/ 1300265 h 2058645"/>
              <a:gd name="connsiteX4" fmla="*/ 836513 w 5164765"/>
              <a:gd name="connsiteY4" fmla="*/ 1771753 h 2058645"/>
              <a:gd name="connsiteX5" fmla="*/ 2993926 w 5164765"/>
              <a:gd name="connsiteY5" fmla="*/ 314428 h 2058645"/>
              <a:gd name="connsiteX6" fmla="*/ 3808313 w 5164765"/>
              <a:gd name="connsiteY6" fmla="*/ 828778 h 2058645"/>
              <a:gd name="connsiteX7" fmla="*/ 4365526 w 5164765"/>
              <a:gd name="connsiteY7" fmla="*/ 1114528 h 2058645"/>
              <a:gd name="connsiteX8" fmla="*/ 5079901 w 5164765"/>
              <a:gd name="connsiteY8" fmla="*/ 1371703 h 2058645"/>
              <a:gd name="connsiteX9" fmla="*/ 5137051 w 5164765"/>
              <a:gd name="connsiteY9" fmla="*/ 1028803 h 2058645"/>
              <a:gd name="connsiteX10" fmla="*/ 4951313 w 5164765"/>
              <a:gd name="connsiteY10" fmla="*/ 1714603 h 2058645"/>
              <a:gd name="connsiteX11" fmla="*/ 4394101 w 5164765"/>
              <a:gd name="connsiteY11" fmla="*/ 2014640 h 2058645"/>
              <a:gd name="connsiteX12" fmla="*/ 3794026 w 5164765"/>
              <a:gd name="connsiteY12" fmla="*/ 785915 h 2058645"/>
              <a:gd name="connsiteX13" fmla="*/ 1736626 w 5164765"/>
              <a:gd name="connsiteY13" fmla="*/ 1357415 h 2058645"/>
              <a:gd name="connsiteX14" fmla="*/ 36413 w 5164765"/>
              <a:gd name="connsiteY14" fmla="*/ 271565 h 2058645"/>
              <a:gd name="connsiteX15" fmla="*/ 665063 w 5164765"/>
              <a:gd name="connsiteY15" fmla="*/ 443015 h 2058645"/>
              <a:gd name="connsiteX16" fmla="*/ 1750913 w 5164765"/>
              <a:gd name="connsiteY16" fmla="*/ 1400278 h 2058645"/>
              <a:gd name="connsiteX17" fmla="*/ 1793776 w 5164765"/>
              <a:gd name="connsiteY17" fmla="*/ 1400278 h 2058645"/>
              <a:gd name="connsiteX18" fmla="*/ 1793776 w 5164765"/>
              <a:gd name="connsiteY18" fmla="*/ 1400278 h 205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164765" h="2058645">
                <a:moveTo>
                  <a:pt x="1579463" y="1857478"/>
                </a:moveTo>
                <a:cubicBezTo>
                  <a:pt x="1693763" y="1769371"/>
                  <a:pt x="1808063" y="1681265"/>
                  <a:pt x="1750913" y="1371703"/>
                </a:cubicBezTo>
                <a:cubicBezTo>
                  <a:pt x="1693763" y="1062140"/>
                  <a:pt x="1355625" y="12009"/>
                  <a:pt x="1236563" y="103"/>
                </a:cubicBezTo>
                <a:cubicBezTo>
                  <a:pt x="1117500" y="-11803"/>
                  <a:pt x="1103213" y="1004990"/>
                  <a:pt x="1036538" y="1300265"/>
                </a:cubicBezTo>
                <a:cubicBezTo>
                  <a:pt x="969863" y="1595540"/>
                  <a:pt x="510282" y="1936059"/>
                  <a:pt x="836513" y="1771753"/>
                </a:cubicBezTo>
                <a:cubicBezTo>
                  <a:pt x="1162744" y="1607447"/>
                  <a:pt x="2498626" y="471590"/>
                  <a:pt x="2993926" y="314428"/>
                </a:cubicBezTo>
                <a:cubicBezTo>
                  <a:pt x="3489226" y="157265"/>
                  <a:pt x="3579713" y="695428"/>
                  <a:pt x="3808313" y="828778"/>
                </a:cubicBezTo>
                <a:cubicBezTo>
                  <a:pt x="4036913" y="962128"/>
                  <a:pt x="4153595" y="1024041"/>
                  <a:pt x="4365526" y="1114528"/>
                </a:cubicBezTo>
                <a:cubicBezTo>
                  <a:pt x="4577457" y="1205015"/>
                  <a:pt x="4951314" y="1385990"/>
                  <a:pt x="5079901" y="1371703"/>
                </a:cubicBezTo>
                <a:cubicBezTo>
                  <a:pt x="5208489" y="1357415"/>
                  <a:pt x="5158482" y="971653"/>
                  <a:pt x="5137051" y="1028803"/>
                </a:cubicBezTo>
                <a:cubicBezTo>
                  <a:pt x="5115620" y="1085953"/>
                  <a:pt x="5075138" y="1550297"/>
                  <a:pt x="4951313" y="1714603"/>
                </a:cubicBezTo>
                <a:cubicBezTo>
                  <a:pt x="4827488" y="1878909"/>
                  <a:pt x="4586982" y="2169421"/>
                  <a:pt x="4394101" y="2014640"/>
                </a:cubicBezTo>
                <a:cubicBezTo>
                  <a:pt x="4201220" y="1859859"/>
                  <a:pt x="4236939" y="895453"/>
                  <a:pt x="3794026" y="785915"/>
                </a:cubicBezTo>
                <a:cubicBezTo>
                  <a:pt x="3351113" y="676377"/>
                  <a:pt x="2362895" y="1443140"/>
                  <a:pt x="1736626" y="1357415"/>
                </a:cubicBezTo>
                <a:cubicBezTo>
                  <a:pt x="1110357" y="1271690"/>
                  <a:pt x="215007" y="423965"/>
                  <a:pt x="36413" y="271565"/>
                </a:cubicBezTo>
                <a:cubicBezTo>
                  <a:pt x="-142181" y="119165"/>
                  <a:pt x="379313" y="254896"/>
                  <a:pt x="665063" y="443015"/>
                </a:cubicBezTo>
                <a:cubicBezTo>
                  <a:pt x="950813" y="631134"/>
                  <a:pt x="1750913" y="1400278"/>
                  <a:pt x="1750913" y="1400278"/>
                </a:cubicBezTo>
                <a:cubicBezTo>
                  <a:pt x="1939032" y="1559822"/>
                  <a:pt x="1793776" y="1400278"/>
                  <a:pt x="1793776" y="1400278"/>
                </a:cubicBezTo>
                <a:lnTo>
                  <a:pt x="1793776" y="1400278"/>
                </a:lnTo>
              </a:path>
            </a:pathLst>
          </a:cu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: Shape 158">
            <a:extLst>
              <a:ext uri="{FF2B5EF4-FFF2-40B4-BE49-F238E27FC236}">
                <a16:creationId xmlns:a16="http://schemas.microsoft.com/office/drawing/2014/main" id="{8FBFC3BA-5F20-46CC-A60F-7C6BBA773B9C}"/>
              </a:ext>
            </a:extLst>
          </p:cNvPr>
          <p:cNvSpPr/>
          <p:nvPr/>
        </p:nvSpPr>
        <p:spPr>
          <a:xfrm>
            <a:off x="3914775" y="2514207"/>
            <a:ext cx="3020583" cy="896892"/>
          </a:xfrm>
          <a:custGeom>
            <a:avLst/>
            <a:gdLst>
              <a:gd name="connsiteX0" fmla="*/ 0 w 3020583"/>
              <a:gd name="connsiteY0" fmla="*/ 529031 h 896892"/>
              <a:gd name="connsiteX1" fmla="*/ 1100138 w 3020583"/>
              <a:gd name="connsiteY1" fmla="*/ 386156 h 896892"/>
              <a:gd name="connsiteX2" fmla="*/ 1628775 w 3020583"/>
              <a:gd name="connsiteY2" fmla="*/ 314718 h 896892"/>
              <a:gd name="connsiteX3" fmla="*/ 3014663 w 3020583"/>
              <a:gd name="connsiteY3" fmla="*/ 393 h 896892"/>
              <a:gd name="connsiteX4" fmla="*/ 2085975 w 3020583"/>
              <a:gd name="connsiteY4" fmla="*/ 386156 h 896892"/>
              <a:gd name="connsiteX5" fmla="*/ 1057275 w 3020583"/>
              <a:gd name="connsiteY5" fmla="*/ 414731 h 896892"/>
              <a:gd name="connsiteX6" fmla="*/ 471488 w 3020583"/>
              <a:gd name="connsiteY6" fmla="*/ 300431 h 896892"/>
              <a:gd name="connsiteX7" fmla="*/ 42863 w 3020583"/>
              <a:gd name="connsiteY7" fmla="*/ 571893 h 896892"/>
              <a:gd name="connsiteX8" fmla="*/ 1114425 w 3020583"/>
              <a:gd name="connsiteY8" fmla="*/ 429018 h 896892"/>
              <a:gd name="connsiteX9" fmla="*/ 671513 w 3020583"/>
              <a:gd name="connsiteY9" fmla="*/ 886218 h 896892"/>
              <a:gd name="connsiteX10" fmla="*/ 1671638 w 3020583"/>
              <a:gd name="connsiteY10" fmla="*/ 729056 h 896892"/>
              <a:gd name="connsiteX11" fmla="*/ 2557463 w 3020583"/>
              <a:gd name="connsiteY11" fmla="*/ 471881 h 896892"/>
              <a:gd name="connsiteX12" fmla="*/ 2085975 w 3020583"/>
              <a:gd name="connsiteY12" fmla="*/ 400443 h 896892"/>
              <a:gd name="connsiteX13" fmla="*/ 1685925 w 3020583"/>
              <a:gd name="connsiteY13" fmla="*/ 743343 h 896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020583" h="896892">
                <a:moveTo>
                  <a:pt x="0" y="529031"/>
                </a:moveTo>
                <a:lnTo>
                  <a:pt x="1100138" y="386156"/>
                </a:lnTo>
                <a:cubicBezTo>
                  <a:pt x="1371600" y="350437"/>
                  <a:pt x="1309688" y="379012"/>
                  <a:pt x="1628775" y="314718"/>
                </a:cubicBezTo>
                <a:cubicBezTo>
                  <a:pt x="1947862" y="250424"/>
                  <a:pt x="2938463" y="-11513"/>
                  <a:pt x="3014663" y="393"/>
                </a:cubicBezTo>
                <a:cubicBezTo>
                  <a:pt x="3090863" y="12299"/>
                  <a:pt x="2412206" y="317100"/>
                  <a:pt x="2085975" y="386156"/>
                </a:cubicBezTo>
                <a:cubicBezTo>
                  <a:pt x="1759744" y="455212"/>
                  <a:pt x="1326356" y="429018"/>
                  <a:pt x="1057275" y="414731"/>
                </a:cubicBezTo>
                <a:cubicBezTo>
                  <a:pt x="788194" y="400444"/>
                  <a:pt x="640557" y="274237"/>
                  <a:pt x="471488" y="300431"/>
                </a:cubicBezTo>
                <a:cubicBezTo>
                  <a:pt x="302419" y="326625"/>
                  <a:pt x="-64293" y="550462"/>
                  <a:pt x="42863" y="571893"/>
                </a:cubicBezTo>
                <a:cubicBezTo>
                  <a:pt x="150019" y="593324"/>
                  <a:pt x="1009650" y="376631"/>
                  <a:pt x="1114425" y="429018"/>
                </a:cubicBezTo>
                <a:cubicBezTo>
                  <a:pt x="1219200" y="481405"/>
                  <a:pt x="578644" y="836212"/>
                  <a:pt x="671513" y="886218"/>
                </a:cubicBezTo>
                <a:cubicBezTo>
                  <a:pt x="764382" y="936224"/>
                  <a:pt x="1357313" y="798112"/>
                  <a:pt x="1671638" y="729056"/>
                </a:cubicBezTo>
                <a:cubicBezTo>
                  <a:pt x="1985963" y="660000"/>
                  <a:pt x="2488407" y="526650"/>
                  <a:pt x="2557463" y="471881"/>
                </a:cubicBezTo>
                <a:cubicBezTo>
                  <a:pt x="2626519" y="417112"/>
                  <a:pt x="2231231" y="355199"/>
                  <a:pt x="2085975" y="400443"/>
                </a:cubicBezTo>
                <a:cubicBezTo>
                  <a:pt x="1940719" y="445687"/>
                  <a:pt x="1813322" y="594515"/>
                  <a:pt x="1685925" y="743343"/>
                </a:cubicBezTo>
              </a:path>
            </a:pathLst>
          </a:cu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: Shape 159">
            <a:extLst>
              <a:ext uri="{FF2B5EF4-FFF2-40B4-BE49-F238E27FC236}">
                <a16:creationId xmlns:a16="http://schemas.microsoft.com/office/drawing/2014/main" id="{27753454-4153-4490-9C2B-CFCFF1E12212}"/>
              </a:ext>
            </a:extLst>
          </p:cNvPr>
          <p:cNvSpPr/>
          <p:nvPr/>
        </p:nvSpPr>
        <p:spPr>
          <a:xfrm>
            <a:off x="3610855" y="2376506"/>
            <a:ext cx="2089858" cy="1858200"/>
          </a:xfrm>
          <a:custGeom>
            <a:avLst/>
            <a:gdLst>
              <a:gd name="connsiteX0" fmla="*/ 1418345 w 2089858"/>
              <a:gd name="connsiteY0" fmla="*/ 552432 h 1858200"/>
              <a:gd name="connsiteX1" fmla="*/ 689683 w 2089858"/>
              <a:gd name="connsiteY1" fmla="*/ 66657 h 1858200"/>
              <a:gd name="connsiteX2" fmla="*/ 18170 w 2089858"/>
              <a:gd name="connsiteY2" fmla="*/ 1852594 h 1858200"/>
              <a:gd name="connsiteX3" fmla="*/ 1446920 w 2089858"/>
              <a:gd name="connsiteY3" fmla="*/ 638157 h 1858200"/>
              <a:gd name="connsiteX4" fmla="*/ 2089858 w 2089858"/>
              <a:gd name="connsiteY4" fmla="*/ 881044 h 185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89858" h="1858200">
                <a:moveTo>
                  <a:pt x="1418345" y="552432"/>
                </a:moveTo>
                <a:cubicBezTo>
                  <a:pt x="1170695" y="201197"/>
                  <a:pt x="923045" y="-150037"/>
                  <a:pt x="689683" y="66657"/>
                </a:cubicBezTo>
                <a:cubicBezTo>
                  <a:pt x="456320" y="283351"/>
                  <a:pt x="-108036" y="1757344"/>
                  <a:pt x="18170" y="1852594"/>
                </a:cubicBezTo>
                <a:cubicBezTo>
                  <a:pt x="144376" y="1947844"/>
                  <a:pt x="1101639" y="800082"/>
                  <a:pt x="1446920" y="638157"/>
                </a:cubicBezTo>
                <a:cubicBezTo>
                  <a:pt x="1792201" y="476232"/>
                  <a:pt x="1941029" y="678638"/>
                  <a:pt x="2089858" y="881044"/>
                </a:cubicBezTo>
              </a:path>
            </a:pathLst>
          </a:custGeom>
          <a:noFill/>
          <a:ln w="349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975B"/>
      </a:accent1>
      <a:accent2>
        <a:srgbClr val="080808"/>
      </a:accent2>
      <a:accent3>
        <a:srgbClr val="2C4457"/>
      </a:accent3>
      <a:accent4>
        <a:srgbClr val="2F4A45"/>
      </a:accent4>
      <a:accent5>
        <a:srgbClr val="4A2739"/>
      </a:accent5>
      <a:accent6>
        <a:srgbClr val="262626"/>
      </a:accent6>
      <a:hlink>
        <a:srgbClr val="0563C1"/>
      </a:hlink>
      <a:folHlink>
        <a:srgbClr val="954F72"/>
      </a:folHlink>
    </a:clrScheme>
    <a:fontScheme name="Custom 24">
      <a:majorFont>
        <a:latin typeface="Bebas Neue Book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8397</TotalTime>
  <Words>1121</Words>
  <Application>Microsoft Office PowerPoint</Application>
  <PresentationFormat>Widescreen</PresentationFormat>
  <Paragraphs>323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Bebas Neue Book</vt:lpstr>
      <vt:lpstr>Courier New</vt:lpstr>
      <vt:lpstr>Raleway</vt:lpstr>
      <vt:lpstr>Wingdings</vt:lpstr>
      <vt:lpstr>Office Theme</vt:lpstr>
      <vt:lpstr>PowerPoint Presentation</vt:lpstr>
      <vt:lpstr>CRST Specialized Transportation (STI) </vt:lpstr>
      <vt:lpstr>PowerPoint Presentation</vt:lpstr>
      <vt:lpstr>PowerPoint Presentation</vt:lpstr>
      <vt:lpstr>Industries  Served</vt:lpstr>
      <vt:lpstr>Environmental Stewardship</vt:lpstr>
      <vt:lpstr>TRANSPORTATION SOLUTIONS</vt:lpstr>
      <vt:lpstr>STI Network  55 Distribution Centers (DCs)</vt:lpstr>
      <vt:lpstr>Sti Network Provides LTL Padded Van Services</vt:lpstr>
      <vt:lpstr>STI Network  DC Service Areas</vt:lpstr>
      <vt:lpstr>STI Direct Fleets</vt:lpstr>
      <vt:lpstr>STI Express</vt:lpstr>
      <vt:lpstr>Other Specialized Solutions</vt:lpstr>
      <vt:lpstr>First/Final Mile </vt:lpstr>
      <vt:lpstr>140 Home Express Service Providers</vt:lpstr>
      <vt:lpstr>Other Specialized Solutions</vt:lpstr>
      <vt:lpstr>STI “Solutions”</vt:lpstr>
      <vt:lpstr>STI Customer Service “How we make it Happen”</vt:lpstr>
      <vt:lpstr>STI Technologies</vt:lpstr>
      <vt:lpstr>STI – Newest Technology </vt:lpstr>
      <vt:lpstr>STI Technologies - STI Mobile App </vt:lpstr>
      <vt:lpstr>Key Differentiators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Hammad Khalid</dc:creator>
  <cp:lastModifiedBy>Wes Struebing</cp:lastModifiedBy>
  <cp:revision>67</cp:revision>
  <dcterms:created xsi:type="dcterms:W3CDTF">2018-05-03T07:16:38Z</dcterms:created>
  <dcterms:modified xsi:type="dcterms:W3CDTF">2019-10-03T18:53:04Z</dcterms:modified>
</cp:coreProperties>
</file>